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0" r:id="rId4"/>
    <p:sldId id="281" r:id="rId5"/>
    <p:sldId id="286" r:id="rId6"/>
    <p:sldId id="293" r:id="rId7"/>
    <p:sldId id="263" r:id="rId8"/>
    <p:sldId id="294" r:id="rId9"/>
    <p:sldId id="282" r:id="rId10"/>
    <p:sldId id="295" r:id="rId11"/>
    <p:sldId id="283" r:id="rId12"/>
    <p:sldId id="288" r:id="rId13"/>
    <p:sldId id="291" r:id="rId14"/>
    <p:sldId id="289" r:id="rId15"/>
    <p:sldId id="290" r:id="rId16"/>
    <p:sldId id="292" r:id="rId17"/>
    <p:sldId id="284" r:id="rId18"/>
    <p:sldId id="279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CCFF33"/>
    <a:srgbClr val="99FF33"/>
    <a:srgbClr val="336600"/>
    <a:srgbClr val="FFFF00"/>
    <a:srgbClr val="003300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44" autoAdjust="0"/>
  </p:normalViewPr>
  <p:slideViewPr>
    <p:cSldViewPr>
      <p:cViewPr>
        <p:scale>
          <a:sx n="57" d="100"/>
          <a:sy n="57" d="100"/>
        </p:scale>
        <p:origin x="-629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4%20BIOTEHNI&#352;KE%20VEDE\izbor%20dose&#382;kov%202013%20v%202014\podatk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Pregled2002_2012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St_objav_tipologij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St_objav_tipologij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Bibliometrije_SAZ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Bibliometrije_SAZ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Bibliometrije_SAZU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Bibliometrije_SAZU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2014\SAZU\Copy%20of%20pregled%20SICRIS%20feb%202014%20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h\Documents\M%20O%20J%20I%20%20D%20O%20K%20U%20M%20E%20N%20T%20I\sluzba\ZSA%20ARRS\pregled%20SICRIS%20feb%202014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26527312568114E-2"/>
          <c:y val="5.551364131147621E-3"/>
          <c:w val="0.52422130401586586"/>
          <c:h val="0.99444863586885235"/>
        </c:manualLayout>
      </c:layout>
      <c:doughnut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Sheet1!$A$7:$A$11</c:f>
              <c:strCache>
                <c:ptCount val="5"/>
                <c:pt idx="0">
                  <c:v>Gozdovi</c:v>
                </c:pt>
                <c:pt idx="1">
                  <c:v>Kmetijske površine</c:v>
                </c:pt>
                <c:pt idx="2">
                  <c:v>Puščave</c:v>
                </c:pt>
                <c:pt idx="3">
                  <c:v>Prerije</c:v>
                </c:pt>
                <c:pt idx="4">
                  <c:v>Savane in grmišča</c:v>
                </c:pt>
              </c:strCache>
            </c:strRef>
          </c:cat>
          <c:val>
            <c:numRef>
              <c:f>Sheet1!$B$7:$B$11</c:f>
              <c:numCache>
                <c:formatCode>0</c:formatCode>
                <c:ptCount val="5"/>
                <c:pt idx="0">
                  <c:v>63</c:v>
                </c:pt>
                <c:pt idx="1">
                  <c:v>8</c:v>
                </c:pt>
                <c:pt idx="2">
                  <c:v>2</c:v>
                </c:pt>
                <c:pt idx="3">
                  <c:v>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65930026687338"/>
          <c:y val="0.14828879649071278"/>
          <c:w val="0.33550991936818708"/>
          <c:h val="0.641123002346823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 b="1" dirty="0"/>
              <a:t>Letni prihodki in financerji GIS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absolutno!$A$14</c:f>
              <c:strCache>
                <c:ptCount val="1"/>
                <c:pt idx="0">
                  <c:v>financer/leto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val>
            <c:numRef>
              <c:f>absolutno!$B$14:$H$14</c:f>
              <c:numCache>
                <c:formatCode>General</c:formatCode>
                <c:ptCount val="7"/>
                <c:pt idx="0">
                  <c:v>2002</c:v>
                </c:pt>
                <c:pt idx="1">
                  <c:v>2005</c:v>
                </c:pt>
                <c:pt idx="2">
                  <c:v>2008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val>
        </c:ser>
        <c:ser>
          <c:idx val="1"/>
          <c:order val="1"/>
          <c:tx>
            <c:strRef>
              <c:f>absolutno!$A$15</c:f>
              <c:strCache>
                <c:ptCount val="1"/>
                <c:pt idx="0">
                  <c:v>MIZŠ/ARRS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absolutno!$B$15:$H$15</c:f>
              <c:numCache>
                <c:formatCode>#,##0\ "€"</c:formatCode>
                <c:ptCount val="7"/>
                <c:pt idx="0">
                  <c:v>730248.30399999989</c:v>
                </c:pt>
                <c:pt idx="1">
                  <c:v>1082535.67</c:v>
                </c:pt>
                <c:pt idx="2">
                  <c:v>1255506.5190000001</c:v>
                </c:pt>
                <c:pt idx="3">
                  <c:v>1391792.7120000003</c:v>
                </c:pt>
                <c:pt idx="4">
                  <c:v>1114582.3799999999</c:v>
                </c:pt>
                <c:pt idx="5" formatCode="#,##0">
                  <c:v>1037621</c:v>
                </c:pt>
                <c:pt idx="6">
                  <c:v>1093482</c:v>
                </c:pt>
              </c:numCache>
            </c:numRef>
          </c:val>
        </c:ser>
        <c:ser>
          <c:idx val="2"/>
          <c:order val="2"/>
          <c:tx>
            <c:strRef>
              <c:f>absolutno!$A$20</c:f>
              <c:strCache>
                <c:ptCount val="1"/>
                <c:pt idx="0">
                  <c:v>tuji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absolutno!$B$20:$H$20</c:f>
              <c:numCache>
                <c:formatCode>#,##0\ "€"</c:formatCode>
                <c:ptCount val="7"/>
                <c:pt idx="0">
                  <c:v>138495.36800000002</c:v>
                </c:pt>
                <c:pt idx="1">
                  <c:v>287585.07</c:v>
                </c:pt>
                <c:pt idx="2">
                  <c:v>195702.45499999999</c:v>
                </c:pt>
                <c:pt idx="3">
                  <c:v>418148.24900000001</c:v>
                </c:pt>
                <c:pt idx="4">
                  <c:v>488347.95</c:v>
                </c:pt>
                <c:pt idx="5">
                  <c:v>775468</c:v>
                </c:pt>
                <c:pt idx="6">
                  <c:v>1139097</c:v>
                </c:pt>
              </c:numCache>
            </c:numRef>
          </c:val>
        </c:ser>
        <c:ser>
          <c:idx val="3"/>
          <c:order val="3"/>
          <c:tx>
            <c:strRef>
              <c:f>absolutno!$A$22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absolutno!$B$22:$H$22</c:f>
              <c:numCache>
                <c:formatCode>#,##0\ "€"</c:formatCode>
                <c:ptCount val="7"/>
                <c:pt idx="0">
                  <c:v>1573811</c:v>
                </c:pt>
                <c:pt idx="1">
                  <c:v>2338090</c:v>
                </c:pt>
                <c:pt idx="2">
                  <c:v>3010807</c:v>
                </c:pt>
                <c:pt idx="3">
                  <c:v>3052177</c:v>
                </c:pt>
                <c:pt idx="4">
                  <c:v>2872635</c:v>
                </c:pt>
                <c:pt idx="5">
                  <c:v>2839814</c:v>
                </c:pt>
                <c:pt idx="6">
                  <c:v>3152180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206464"/>
        <c:axId val="166216448"/>
        <c:axId val="0"/>
      </c:bar3DChart>
      <c:catAx>
        <c:axId val="166206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6216448"/>
        <c:crosses val="autoZero"/>
        <c:auto val="1"/>
        <c:lblAlgn val="ctr"/>
        <c:lblOffset val="100"/>
        <c:noMultiLvlLbl val="0"/>
      </c:catAx>
      <c:valAx>
        <c:axId val="16621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620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Število</a:t>
            </a:r>
            <a:r>
              <a:rPr lang="en-US" sz="1800" b="1" dirty="0"/>
              <a:t> </a:t>
            </a:r>
            <a:r>
              <a:rPr lang="en-US" sz="1800" b="1" dirty="0" err="1"/>
              <a:t>objav</a:t>
            </a:r>
            <a:r>
              <a:rPr lang="en-US" sz="1800" b="1" dirty="0"/>
              <a:t> </a:t>
            </a:r>
            <a:r>
              <a:rPr lang="en-US" sz="1800" b="1" dirty="0" err="1"/>
              <a:t>po</a:t>
            </a:r>
            <a:r>
              <a:rPr lang="en-US" sz="1800" b="1" dirty="0"/>
              <a:t> </a:t>
            </a:r>
            <a:r>
              <a:rPr lang="en-US" sz="1800" b="1" dirty="0" err="1" smtClean="0"/>
              <a:t>letih</a:t>
            </a:r>
            <a:r>
              <a:rPr lang="sl-SI" sz="1800" b="1" dirty="0" smtClean="0"/>
              <a:t> v</a:t>
            </a:r>
            <a:r>
              <a:rPr lang="sl-SI" sz="1800" b="1" baseline="0" dirty="0" smtClean="0"/>
              <a:t> 4.01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Objave!$A$68</c:f>
              <c:strCache>
                <c:ptCount val="1"/>
                <c:pt idx="0">
                  <c:v>Znanstvena dela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Objave!$B$67:$Q$67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Objave!$B$68:$Q$68</c:f>
              <c:numCache>
                <c:formatCode>@</c:formatCode>
                <c:ptCount val="16"/>
                <c:pt idx="0">
                  <c:v>265</c:v>
                </c:pt>
                <c:pt idx="1">
                  <c:v>305</c:v>
                </c:pt>
                <c:pt idx="2">
                  <c:v>243</c:v>
                </c:pt>
                <c:pt idx="3">
                  <c:v>261</c:v>
                </c:pt>
                <c:pt idx="4">
                  <c:v>194</c:v>
                </c:pt>
                <c:pt idx="5" formatCode="General">
                  <c:v>200</c:v>
                </c:pt>
                <c:pt idx="6" formatCode="General">
                  <c:v>253</c:v>
                </c:pt>
                <c:pt idx="7" formatCode="General">
                  <c:v>286</c:v>
                </c:pt>
                <c:pt idx="8" formatCode="General">
                  <c:v>280</c:v>
                </c:pt>
                <c:pt idx="9" formatCode="General">
                  <c:v>271</c:v>
                </c:pt>
                <c:pt idx="10" formatCode="General">
                  <c:v>349</c:v>
                </c:pt>
                <c:pt idx="11" formatCode="General">
                  <c:v>374</c:v>
                </c:pt>
                <c:pt idx="12" formatCode="General">
                  <c:v>370</c:v>
                </c:pt>
                <c:pt idx="13" formatCode="General">
                  <c:v>338</c:v>
                </c:pt>
                <c:pt idx="14" formatCode="General">
                  <c:v>367</c:v>
                </c:pt>
                <c:pt idx="15" formatCode="General">
                  <c:v>195</c:v>
                </c:pt>
              </c:numCache>
            </c:numRef>
          </c:val>
        </c:ser>
        <c:ser>
          <c:idx val="1"/>
          <c:order val="1"/>
          <c:tx>
            <c:strRef>
              <c:f>Objave!$A$69</c:f>
              <c:strCache>
                <c:ptCount val="1"/>
                <c:pt idx="0">
                  <c:v>Strokovna dela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Objave!$B$67:$Q$67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Objave!$B$69:$Q$69</c:f>
              <c:numCache>
                <c:formatCode>@</c:formatCode>
                <c:ptCount val="16"/>
                <c:pt idx="0">
                  <c:v>92</c:v>
                </c:pt>
                <c:pt idx="1">
                  <c:v>103</c:v>
                </c:pt>
                <c:pt idx="2">
                  <c:v>143</c:v>
                </c:pt>
                <c:pt idx="3">
                  <c:v>67</c:v>
                </c:pt>
                <c:pt idx="4">
                  <c:v>65</c:v>
                </c:pt>
                <c:pt idx="5" formatCode="General">
                  <c:v>49</c:v>
                </c:pt>
                <c:pt idx="6" formatCode="General">
                  <c:v>85</c:v>
                </c:pt>
                <c:pt idx="7" formatCode="General">
                  <c:v>46</c:v>
                </c:pt>
                <c:pt idx="8" formatCode="General">
                  <c:v>103</c:v>
                </c:pt>
                <c:pt idx="9" formatCode="General">
                  <c:v>78</c:v>
                </c:pt>
                <c:pt idx="10" formatCode="General">
                  <c:v>60</c:v>
                </c:pt>
                <c:pt idx="11" formatCode="General">
                  <c:v>91</c:v>
                </c:pt>
                <c:pt idx="12" formatCode="General">
                  <c:v>94</c:v>
                </c:pt>
                <c:pt idx="13" formatCode="General">
                  <c:v>160</c:v>
                </c:pt>
                <c:pt idx="14" formatCode="General">
                  <c:v>95</c:v>
                </c:pt>
                <c:pt idx="15" formatCode="General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05888"/>
        <c:axId val="144807424"/>
      </c:barChart>
      <c:catAx>
        <c:axId val="1448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807424"/>
        <c:crosses val="autoZero"/>
        <c:auto val="1"/>
        <c:lblAlgn val="ctr"/>
        <c:lblOffset val="100"/>
        <c:noMultiLvlLbl val="0"/>
      </c:catAx>
      <c:valAx>
        <c:axId val="1448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80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Prispevki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ko</a:t>
            </a:r>
            <a:r>
              <a:rPr lang="sl-SI" sz="1800" b="1" dirty="0" err="1"/>
              <a:t>nferencah</a:t>
            </a:r>
            <a:r>
              <a:rPr lang="sl-SI" sz="1800" b="1" dirty="0"/>
              <a:t> </a:t>
            </a:r>
            <a:r>
              <a:rPr lang="sl-SI" sz="1800" b="1" dirty="0" smtClean="0"/>
              <a:t>v 4.01</a:t>
            </a:r>
            <a:r>
              <a:rPr lang="en-US" sz="1800" b="1" dirty="0" smtClean="0"/>
              <a:t> </a:t>
            </a:r>
            <a:endParaRPr lang="en-US" sz="1800" b="1" dirty="0"/>
          </a:p>
        </c:rich>
      </c:tx>
      <c:layout>
        <c:manualLayout>
          <c:xMode val="edge"/>
          <c:yMode val="edge"/>
          <c:x val="9.9710166179027934E-2"/>
          <c:y val="3.20670388475354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Konference!$A$47</c:f>
              <c:strCache>
                <c:ptCount val="1"/>
                <c:pt idx="0">
                  <c:v>Znanstveni prispevki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Konference!$B$46:$Q$46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Konference!$B$47:$Q$47</c:f>
              <c:numCache>
                <c:formatCode>General</c:formatCode>
                <c:ptCount val="16"/>
                <c:pt idx="0">
                  <c:v>147</c:v>
                </c:pt>
                <c:pt idx="1">
                  <c:v>171</c:v>
                </c:pt>
                <c:pt idx="2">
                  <c:v>145</c:v>
                </c:pt>
                <c:pt idx="3">
                  <c:v>129</c:v>
                </c:pt>
                <c:pt idx="4">
                  <c:v>105</c:v>
                </c:pt>
                <c:pt idx="5">
                  <c:v>111</c:v>
                </c:pt>
                <c:pt idx="6">
                  <c:v>156</c:v>
                </c:pt>
                <c:pt idx="7">
                  <c:v>163</c:v>
                </c:pt>
                <c:pt idx="8">
                  <c:v>158</c:v>
                </c:pt>
                <c:pt idx="9">
                  <c:v>122</c:v>
                </c:pt>
                <c:pt idx="10">
                  <c:v>173</c:v>
                </c:pt>
                <c:pt idx="11">
                  <c:v>210</c:v>
                </c:pt>
                <c:pt idx="12">
                  <c:v>188</c:v>
                </c:pt>
                <c:pt idx="13">
                  <c:v>158</c:v>
                </c:pt>
                <c:pt idx="14">
                  <c:v>183</c:v>
                </c:pt>
                <c:pt idx="15">
                  <c:v>104</c:v>
                </c:pt>
              </c:numCache>
            </c:numRef>
          </c:val>
        </c:ser>
        <c:ser>
          <c:idx val="1"/>
          <c:order val="1"/>
          <c:tx>
            <c:strRef>
              <c:f>Konference!$A$48</c:f>
              <c:strCache>
                <c:ptCount val="1"/>
                <c:pt idx="0">
                  <c:v>Strokovni prispevki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Konference!$B$46:$Q$46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Konference!$B$48:$Q$48</c:f>
              <c:numCache>
                <c:formatCode>General</c:formatCode>
                <c:ptCount val="16"/>
                <c:pt idx="0">
                  <c:v>71</c:v>
                </c:pt>
                <c:pt idx="1">
                  <c:v>50</c:v>
                </c:pt>
                <c:pt idx="2">
                  <c:v>56</c:v>
                </c:pt>
                <c:pt idx="3">
                  <c:v>16</c:v>
                </c:pt>
                <c:pt idx="4">
                  <c:v>32</c:v>
                </c:pt>
                <c:pt idx="5">
                  <c:v>17</c:v>
                </c:pt>
                <c:pt idx="6">
                  <c:v>22</c:v>
                </c:pt>
                <c:pt idx="7">
                  <c:v>14</c:v>
                </c:pt>
                <c:pt idx="8">
                  <c:v>32</c:v>
                </c:pt>
                <c:pt idx="9">
                  <c:v>24</c:v>
                </c:pt>
                <c:pt idx="10">
                  <c:v>7</c:v>
                </c:pt>
                <c:pt idx="11">
                  <c:v>29</c:v>
                </c:pt>
                <c:pt idx="12">
                  <c:v>22</c:v>
                </c:pt>
                <c:pt idx="13">
                  <c:v>52</c:v>
                </c:pt>
                <c:pt idx="14">
                  <c:v>24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28672"/>
        <c:axId val="146952192"/>
      </c:barChart>
      <c:catAx>
        <c:axId val="1448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6952192"/>
        <c:crosses val="autoZero"/>
        <c:auto val="1"/>
        <c:lblAlgn val="ctr"/>
        <c:lblOffset val="100"/>
        <c:noMultiLvlLbl val="0"/>
      </c:catAx>
      <c:valAx>
        <c:axId val="1469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82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Monografije!$A$43</c:f>
              <c:strCache>
                <c:ptCount val="1"/>
                <c:pt idx="0">
                  <c:v>2A,B,C,3A,B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Monografije!$B$42:$Q$42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Monografije!$B$43:$Q$43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7</c:v>
                </c:pt>
                <c:pt idx="10">
                  <c:v>4</c:v>
                </c:pt>
                <c:pt idx="11">
                  <c:v>6</c:v>
                </c:pt>
                <c:pt idx="12">
                  <c:v>9</c:v>
                </c:pt>
                <c:pt idx="13">
                  <c:v>9</c:v>
                </c:pt>
                <c:pt idx="14">
                  <c:v>6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Monografije!$A$44</c:f>
              <c:strCache>
                <c:ptCount val="1"/>
                <c:pt idx="0">
                  <c:v>3C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Monografije!$B$42:$Q$42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Monografije!$B$44:$Q$44</c:f>
              <c:numCache>
                <c:formatCode>General</c:formatCode>
                <c:ptCount val="16"/>
                <c:pt idx="0">
                  <c:v>0</c:v>
                </c:pt>
                <c:pt idx="1">
                  <c:v>26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18</c:v>
                </c:pt>
                <c:pt idx="8">
                  <c:v>0</c:v>
                </c:pt>
                <c:pt idx="9">
                  <c:v>3</c:v>
                </c:pt>
                <c:pt idx="10">
                  <c:v>34</c:v>
                </c:pt>
                <c:pt idx="11">
                  <c:v>9</c:v>
                </c:pt>
                <c:pt idx="12">
                  <c:v>6</c:v>
                </c:pt>
                <c:pt idx="13">
                  <c:v>32</c:v>
                </c:pt>
                <c:pt idx="14">
                  <c:v>6</c:v>
                </c:pt>
                <c:pt idx="1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77536"/>
        <c:axId val="146979072"/>
      </c:barChart>
      <c:catAx>
        <c:axId val="14697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979072"/>
        <c:crosses val="autoZero"/>
        <c:auto val="1"/>
        <c:lblAlgn val="ctr"/>
        <c:lblOffset val="100"/>
        <c:noMultiLvlLbl val="0"/>
      </c:catAx>
      <c:valAx>
        <c:axId val="1469790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697753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587576552930878"/>
          <c:y val="0.26350503062117236"/>
          <c:w val="0.1802353455818022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Patenti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Patenti!$A$4</c:f>
              <c:strCache>
                <c:ptCount val="1"/>
                <c:pt idx="0">
                  <c:v>2E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Patenti!$B$3:$Q$3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Patenti!$B$4:$Q$4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709504"/>
        <c:axId val="144711040"/>
      </c:barChart>
      <c:catAx>
        <c:axId val="1447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711040"/>
        <c:crosses val="autoZero"/>
        <c:auto val="1"/>
        <c:lblAlgn val="ctr"/>
        <c:lblOffset val="100"/>
        <c:noMultiLvlLbl val="0"/>
      </c:catAx>
      <c:valAx>
        <c:axId val="1447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709504"/>
        <c:crosses val="autoZero"/>
        <c:crossBetween val="between"/>
      </c:valAx>
      <c:spPr>
        <a:noFill/>
        <a:ln>
          <a:solidFill>
            <a:srgbClr val="CCFF33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sl-SI" sz="2400" dirty="0"/>
              <a:t>Znanstveni članki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Članki!$A$5</c:f>
              <c:strCache>
                <c:ptCount val="1"/>
                <c:pt idx="0">
                  <c:v>A1</c:v>
                </c:pt>
              </c:strCache>
            </c:strRef>
          </c:tx>
          <c:invertIfNegative val="0"/>
          <c:cat>
            <c:numRef>
              <c:f>Članki!$B$4:$Q$4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Članki!$B$5:$Q$5</c:f>
              <c:numCache>
                <c:formatCode>General</c:formatCode>
                <c:ptCount val="16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19</c:v>
                </c:pt>
                <c:pt idx="9">
                  <c:v>21</c:v>
                </c:pt>
                <c:pt idx="10">
                  <c:v>27</c:v>
                </c:pt>
                <c:pt idx="11">
                  <c:v>30</c:v>
                </c:pt>
                <c:pt idx="12">
                  <c:v>31</c:v>
                </c:pt>
                <c:pt idx="13">
                  <c:v>26</c:v>
                </c:pt>
                <c:pt idx="14">
                  <c:v>55</c:v>
                </c:pt>
                <c:pt idx="15">
                  <c:v>28</c:v>
                </c:pt>
              </c:numCache>
            </c:numRef>
          </c:val>
        </c:ser>
        <c:ser>
          <c:idx val="1"/>
          <c:order val="1"/>
          <c:tx>
            <c:strRef>
              <c:f>Članki!$A$6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numRef>
              <c:f>Članki!$B$4:$Q$4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Članki!$B$6:$Q$6</c:f>
              <c:numCache>
                <c:formatCode>General</c:formatCode>
                <c:ptCount val="1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8</c:v>
                </c:pt>
                <c:pt idx="8">
                  <c:v>15</c:v>
                </c:pt>
                <c:pt idx="9">
                  <c:v>9</c:v>
                </c:pt>
                <c:pt idx="10">
                  <c:v>17</c:v>
                </c:pt>
                <c:pt idx="11">
                  <c:v>6</c:v>
                </c:pt>
                <c:pt idx="12">
                  <c:v>24</c:v>
                </c:pt>
                <c:pt idx="13">
                  <c:v>23</c:v>
                </c:pt>
                <c:pt idx="14">
                  <c:v>24</c:v>
                </c:pt>
                <c:pt idx="15">
                  <c:v>23</c:v>
                </c:pt>
              </c:numCache>
            </c:numRef>
          </c:val>
        </c:ser>
        <c:ser>
          <c:idx val="2"/>
          <c:order val="2"/>
          <c:tx>
            <c:strRef>
              <c:f>Članki!$A$7</c:f>
              <c:strCache>
                <c:ptCount val="1"/>
                <c:pt idx="0">
                  <c:v>A3+A4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Članki!$B$4:$Q$4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Članki!$B$7:$Q$7</c:f>
              <c:numCache>
                <c:formatCode>General</c:formatCode>
                <c:ptCount val="16"/>
                <c:pt idx="0">
                  <c:v>38</c:v>
                </c:pt>
                <c:pt idx="1">
                  <c:v>33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19</c:v>
                </c:pt>
                <c:pt idx="7">
                  <c:v>14</c:v>
                </c:pt>
                <c:pt idx="8">
                  <c:v>28</c:v>
                </c:pt>
                <c:pt idx="9">
                  <c:v>26</c:v>
                </c:pt>
                <c:pt idx="10">
                  <c:v>21</c:v>
                </c:pt>
                <c:pt idx="11">
                  <c:v>36</c:v>
                </c:pt>
                <c:pt idx="12">
                  <c:v>43</c:v>
                </c:pt>
                <c:pt idx="13">
                  <c:v>32</c:v>
                </c:pt>
                <c:pt idx="14">
                  <c:v>44</c:v>
                </c:pt>
                <c:pt idx="15">
                  <c:v>7</c:v>
                </c:pt>
              </c:numCache>
            </c:numRef>
          </c:val>
        </c:ser>
        <c:ser>
          <c:idx val="3"/>
          <c:order val="3"/>
          <c:tx>
            <c:strRef>
              <c:f>Članki!$A$8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numRef>
              <c:f>Članki!$B$4:$Q$4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Članki!$B$8:$Q$8</c:f>
              <c:numCache>
                <c:formatCode>General</c:formatCode>
                <c:ptCount val="16"/>
                <c:pt idx="0">
                  <c:v>71</c:v>
                </c:pt>
                <c:pt idx="1">
                  <c:v>61</c:v>
                </c:pt>
                <c:pt idx="2">
                  <c:v>62</c:v>
                </c:pt>
                <c:pt idx="3">
                  <c:v>52</c:v>
                </c:pt>
                <c:pt idx="4">
                  <c:v>56</c:v>
                </c:pt>
                <c:pt idx="5">
                  <c:v>29</c:v>
                </c:pt>
                <c:pt idx="6">
                  <c:v>52</c:v>
                </c:pt>
                <c:pt idx="7">
                  <c:v>70</c:v>
                </c:pt>
                <c:pt idx="8">
                  <c:v>54</c:v>
                </c:pt>
                <c:pt idx="9">
                  <c:v>62</c:v>
                </c:pt>
                <c:pt idx="10">
                  <c:v>67</c:v>
                </c:pt>
                <c:pt idx="11">
                  <c:v>74</c:v>
                </c:pt>
                <c:pt idx="12">
                  <c:v>59</c:v>
                </c:pt>
                <c:pt idx="13">
                  <c:v>50</c:v>
                </c:pt>
                <c:pt idx="14">
                  <c:v>42</c:v>
                </c:pt>
                <c:pt idx="15">
                  <c:v>21</c:v>
                </c:pt>
              </c:numCache>
            </c:numRef>
          </c:val>
        </c:ser>
        <c:ser>
          <c:idx val="4"/>
          <c:order val="4"/>
          <c:tx>
            <c:strRef>
              <c:f>Članki!$A$9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Članki!$B$4:$Q$4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Članki!$B$9:$Q$9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009536"/>
        <c:axId val="147011072"/>
      </c:barChart>
      <c:catAx>
        <c:axId val="1470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011072"/>
        <c:crosses val="autoZero"/>
        <c:auto val="1"/>
        <c:lblAlgn val="ctr"/>
        <c:lblOffset val="100"/>
        <c:noMultiLvlLbl val="0"/>
      </c:catAx>
      <c:valAx>
        <c:axId val="1470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00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Število</a:t>
            </a:r>
            <a:r>
              <a:rPr lang="en-US" sz="2000" b="1" dirty="0"/>
              <a:t> </a:t>
            </a:r>
            <a:r>
              <a:rPr lang="en-US" sz="2000" b="1" dirty="0" err="1" smtClean="0"/>
              <a:t>vseh</a:t>
            </a:r>
            <a:r>
              <a:rPr lang="sl-SI" sz="2000" b="1" dirty="0" smtClean="0"/>
              <a:t> citatov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err="1"/>
              <a:t>število</a:t>
            </a:r>
            <a:r>
              <a:rPr lang="en-US" sz="2000" b="1" dirty="0"/>
              <a:t> </a:t>
            </a:r>
            <a:r>
              <a:rPr lang="en-US" sz="2000" b="1" dirty="0" err="1"/>
              <a:t>čistih</a:t>
            </a:r>
            <a:r>
              <a:rPr lang="en-US" sz="2000" b="1" dirty="0"/>
              <a:t> </a:t>
            </a:r>
            <a:r>
              <a:rPr lang="en-US" sz="2000" b="1" dirty="0" err="1"/>
              <a:t>citatov</a:t>
            </a:r>
            <a:r>
              <a:rPr lang="en-US" sz="2000" b="1" dirty="0"/>
              <a:t> v Wo</a:t>
            </a:r>
            <a:r>
              <a:rPr lang="sl-SI" sz="2000" b="1" dirty="0"/>
              <a:t>S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[2]Citati!$A$7</c:f>
              <c:strCache>
                <c:ptCount val="1"/>
                <c:pt idx="0">
                  <c:v>Vsi citati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[2]Citati!$B$6:$U$6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[2]Citati!$B$7:$U$7</c:f>
              <c:numCache>
                <c:formatCode>General</c:formatCode>
                <c:ptCount val="20"/>
                <c:pt idx="0">
                  <c:v>4</c:v>
                </c:pt>
                <c:pt idx="1">
                  <c:v>38</c:v>
                </c:pt>
                <c:pt idx="2">
                  <c:v>65</c:v>
                </c:pt>
                <c:pt idx="3">
                  <c:v>84</c:v>
                </c:pt>
                <c:pt idx="4">
                  <c:v>118</c:v>
                </c:pt>
                <c:pt idx="5">
                  <c:v>123</c:v>
                </c:pt>
                <c:pt idx="6">
                  <c:v>191</c:v>
                </c:pt>
                <c:pt idx="7">
                  <c:v>196</c:v>
                </c:pt>
                <c:pt idx="8">
                  <c:v>271</c:v>
                </c:pt>
                <c:pt idx="9">
                  <c:v>339</c:v>
                </c:pt>
                <c:pt idx="10">
                  <c:v>481</c:v>
                </c:pt>
                <c:pt idx="11">
                  <c:v>519</c:v>
                </c:pt>
                <c:pt idx="12">
                  <c:v>790</c:v>
                </c:pt>
                <c:pt idx="13">
                  <c:v>980</c:v>
                </c:pt>
                <c:pt idx="14">
                  <c:v>1502</c:v>
                </c:pt>
                <c:pt idx="15">
                  <c:v>1621</c:v>
                </c:pt>
                <c:pt idx="16">
                  <c:v>2248</c:v>
                </c:pt>
                <c:pt idx="17">
                  <c:v>2770</c:v>
                </c:pt>
                <c:pt idx="18">
                  <c:v>3566</c:v>
                </c:pt>
                <c:pt idx="19">
                  <c:v>3714</c:v>
                </c:pt>
              </c:numCache>
            </c:numRef>
          </c:val>
        </c:ser>
        <c:ser>
          <c:idx val="1"/>
          <c:order val="1"/>
          <c:tx>
            <c:strRef>
              <c:f>[2]Citati!$A$8</c:f>
              <c:strCache>
                <c:ptCount val="1"/>
                <c:pt idx="0">
                  <c:v>Čisti citati</c:v>
                </c:pt>
              </c:strCache>
            </c:strRef>
          </c:tx>
          <c:spPr>
            <a:solidFill>
              <a:srgbClr val="99FF33"/>
            </a:solidFill>
            <a:ln>
              <a:noFill/>
            </a:ln>
            <a:effectLst/>
          </c:spPr>
          <c:invertIfNegative val="0"/>
          <c:cat>
            <c:numRef>
              <c:f>[2]Citati!$B$6:$U$6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[2]Citati!$B$8:$U$8</c:f>
              <c:numCache>
                <c:formatCode>General</c:formatCode>
                <c:ptCount val="20"/>
                <c:pt idx="0">
                  <c:v>0</c:v>
                </c:pt>
                <c:pt idx="1">
                  <c:v>16</c:v>
                </c:pt>
                <c:pt idx="2">
                  <c:v>40</c:v>
                </c:pt>
                <c:pt idx="3">
                  <c:v>52</c:v>
                </c:pt>
                <c:pt idx="4">
                  <c:v>73</c:v>
                </c:pt>
                <c:pt idx="5">
                  <c:v>74</c:v>
                </c:pt>
                <c:pt idx="6">
                  <c:v>108</c:v>
                </c:pt>
                <c:pt idx="7">
                  <c:v>132</c:v>
                </c:pt>
                <c:pt idx="8">
                  <c:v>185</c:v>
                </c:pt>
                <c:pt idx="9">
                  <c:v>240</c:v>
                </c:pt>
                <c:pt idx="10">
                  <c:v>361</c:v>
                </c:pt>
                <c:pt idx="11">
                  <c:v>399</c:v>
                </c:pt>
                <c:pt idx="12">
                  <c:v>604</c:v>
                </c:pt>
                <c:pt idx="13">
                  <c:v>751</c:v>
                </c:pt>
                <c:pt idx="14">
                  <c:v>1094</c:v>
                </c:pt>
                <c:pt idx="15">
                  <c:v>1304</c:v>
                </c:pt>
                <c:pt idx="16">
                  <c:v>1819</c:v>
                </c:pt>
                <c:pt idx="17">
                  <c:v>2342</c:v>
                </c:pt>
                <c:pt idx="18">
                  <c:v>3015</c:v>
                </c:pt>
                <c:pt idx="19">
                  <c:v>3117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029376"/>
        <c:axId val="147047552"/>
      </c:barChart>
      <c:catAx>
        <c:axId val="14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7047552"/>
        <c:crosses val="autoZero"/>
        <c:auto val="1"/>
        <c:lblAlgn val="ctr"/>
        <c:lblOffset val="100"/>
        <c:noMultiLvlLbl val="0"/>
      </c:catAx>
      <c:valAx>
        <c:axId val="1470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702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11633628009586"/>
          <c:y val="0.94152944358839352"/>
          <c:w val="0.40961083689113909"/>
          <c:h val="4.3134096211532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Sheet2!$E$18</c:f>
              <c:strCache>
                <c:ptCount val="1"/>
                <c:pt idx="0">
                  <c:v>FTE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Sheet2!$F$17:$L$17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Sheet2!$F$18:$L$18</c:f>
              <c:numCache>
                <c:formatCode>0.00</c:formatCode>
                <c:ptCount val="7"/>
                <c:pt idx="1">
                  <c:v>11.569999999999999</c:v>
                </c:pt>
                <c:pt idx="2">
                  <c:v>11.040000000000001</c:v>
                </c:pt>
                <c:pt idx="3">
                  <c:v>9.3149999999999995</c:v>
                </c:pt>
                <c:pt idx="4">
                  <c:v>6.5250000000000004</c:v>
                </c:pt>
                <c:pt idx="5">
                  <c:v>6.6358333333333341</c:v>
                </c:pt>
                <c:pt idx="6">
                  <c:v>7.8699999999999992</c:v>
                </c:pt>
              </c:numCache>
            </c:numRef>
          </c:val>
        </c:ser>
        <c:ser>
          <c:idx val="1"/>
          <c:order val="1"/>
          <c:tx>
            <c:strRef>
              <c:f>Sheet2!$E$19</c:f>
              <c:strCache>
                <c:ptCount val="1"/>
                <c:pt idx="0">
                  <c:v>št.projektov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Sheet2!$F$17:$L$17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Sheet2!$F$19:$L$19</c:f>
              <c:numCache>
                <c:formatCode>0</c:formatCode>
                <c:ptCount val="7"/>
                <c:pt idx="1">
                  <c:v>17</c:v>
                </c:pt>
                <c:pt idx="2">
                  <c:v>14</c:v>
                </c:pt>
                <c:pt idx="3">
                  <c:v>15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Sheet2!$E$20</c:f>
              <c:strCache>
                <c:ptCount val="1"/>
                <c:pt idx="0">
                  <c:v>št.MR</c:v>
                </c:pt>
              </c:strCache>
            </c:strRef>
          </c:tx>
          <c:spPr>
            <a:solidFill>
              <a:srgbClr val="99FF33"/>
            </a:solidFill>
          </c:spPr>
          <c:invertIfNegative val="0"/>
          <c:cat>
            <c:numRef>
              <c:f>Sheet2!$F$17:$L$17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Sheet2!$F$20:$L$20</c:f>
              <c:numCache>
                <c:formatCode>0</c:formatCode>
                <c:ptCount val="7"/>
                <c:pt idx="0" formatCode="General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66528"/>
        <c:axId val="166168064"/>
      </c:barChart>
      <c:catAx>
        <c:axId val="1661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168064"/>
        <c:crosses val="autoZero"/>
        <c:auto val="1"/>
        <c:lblAlgn val="ctr"/>
        <c:lblOffset val="100"/>
        <c:noMultiLvlLbl val="0"/>
      </c:catAx>
      <c:valAx>
        <c:axId val="1661680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crossAx val="166166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476800"/>
        <c:axId val="166494976"/>
      </c:barChart>
      <c:catAx>
        <c:axId val="166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6494976"/>
        <c:crosses val="autoZero"/>
        <c:auto val="1"/>
        <c:lblAlgn val="ctr"/>
        <c:lblOffset val="100"/>
        <c:noMultiLvlLbl val="0"/>
      </c:catAx>
      <c:valAx>
        <c:axId val="166494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 odobrenih mladih raziskovalcev v posameznem letu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64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2144-C270-44BD-89FA-0F054C888013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A786-04AC-4EB6-B74C-245213F91A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668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786-04AC-4EB6-B74C-245213F91A44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86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8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14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598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10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6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99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14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9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8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38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41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77F1-A018-4E8F-B32B-36DC4844CE0A}" type="datetimeFigureOut">
              <a:rPr lang="sl-SI" smtClean="0"/>
              <a:t>24.10.2014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AF4D-4924-4532-B297-09EAB0D29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6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tiff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sl-SI" sz="3600" b="1" dirty="0"/>
              <a:t>Znanost in znanje </a:t>
            </a: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 smtClean="0"/>
              <a:t>o gozdu, gozdarstvu </a:t>
            </a:r>
            <a:r>
              <a:rPr lang="sl-SI" sz="3600" b="1" dirty="0"/>
              <a:t>in </a:t>
            </a:r>
            <a:r>
              <a:rPr lang="sl-SI" sz="3600" b="1" dirty="0" smtClean="0"/>
              <a:t>lesarstvu</a:t>
            </a:r>
            <a:endParaRPr lang="sl-SI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677" y="3594013"/>
            <a:ext cx="7488832" cy="1603216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dirty="0"/>
              <a:t>Hojka Kraigher</a:t>
            </a:r>
            <a:r>
              <a:rPr lang="sl-SI" sz="2800" b="1" baseline="30000" dirty="0"/>
              <a:t>1</a:t>
            </a:r>
            <a:r>
              <a:rPr lang="sl-SI" sz="2800" b="1" dirty="0"/>
              <a:t>, 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>Špela </a:t>
            </a:r>
            <a:r>
              <a:rPr lang="sl-SI" sz="2800" b="1" dirty="0"/>
              <a:t>Velikonja</a:t>
            </a:r>
            <a:r>
              <a:rPr lang="sl-SI" sz="2800" b="1" baseline="30000" dirty="0"/>
              <a:t>1,2</a:t>
            </a:r>
            <a:r>
              <a:rPr lang="sl-SI" sz="2800" b="1" dirty="0"/>
              <a:t>, Miha Humar</a:t>
            </a:r>
            <a:r>
              <a:rPr lang="sl-SI" sz="2800" b="1" baseline="30000" dirty="0"/>
              <a:t>3</a:t>
            </a:r>
            <a:r>
              <a:rPr lang="sl-SI" sz="2800" b="1" dirty="0"/>
              <a:t>, Primož </a:t>
            </a:r>
            <a:r>
              <a:rPr lang="sl-SI" sz="2800" b="1" dirty="0" smtClean="0"/>
              <a:t>Simončič</a:t>
            </a:r>
            <a:r>
              <a:rPr lang="sl-SI" sz="2800" b="1" baseline="30000" dirty="0" smtClean="0"/>
              <a:t>1</a:t>
            </a:r>
          </a:p>
          <a:p>
            <a:r>
              <a:rPr lang="sl-SI" sz="2400" b="1" dirty="0" smtClean="0"/>
              <a:t>Gozdarski inštitut Slovenije &amp; </a:t>
            </a:r>
            <a:br>
              <a:rPr lang="sl-SI" sz="2400" b="1" dirty="0" smtClean="0"/>
            </a:br>
            <a:r>
              <a:rPr lang="sl-SI" sz="2400" b="1" dirty="0" smtClean="0"/>
              <a:t>Biotehniška fakulteta Univerze v Ljubljani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67635"/>
            <a:ext cx="771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0" y="5599733"/>
            <a:ext cx="1974790" cy="120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4838"/>
            <a:ext cx="2506663" cy="3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6" y="5599733"/>
            <a:ext cx="1316618" cy="11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04" y="5959698"/>
            <a:ext cx="169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99448"/>
            <a:ext cx="24923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99733"/>
            <a:ext cx="1167130" cy="11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8933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i="1" dirty="0">
                <a:solidFill>
                  <a:schemeClr val="bg1">
                    <a:lumMod val="50000"/>
                  </a:schemeClr>
                </a:solidFill>
              </a:rPr>
              <a:t>Gozd in les – Slovenski gozd za </a:t>
            </a:r>
            <a:r>
              <a:rPr lang="sl-SI" b="1" i="1" dirty="0" smtClean="0">
                <a:solidFill>
                  <a:schemeClr val="bg1">
                    <a:lumMod val="50000"/>
                  </a:schemeClr>
                </a:solidFill>
              </a:rPr>
              <a:t>Slovenijo, Znanstveni posvet, SAZU, 24.10.2014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1" descr="LogotipUL_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40" y="5599733"/>
            <a:ext cx="10668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96786" y="243531"/>
            <a:ext cx="7922629" cy="7780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Znanstveno publiciranje v gozdarstvu in lesarstvu</a:t>
            </a:r>
            <a:endParaRPr lang="sl-SI" sz="3200" dirty="0"/>
          </a:p>
        </p:txBody>
      </p:sp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112474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/>
              <a:t>Raziskave z potrebe razvoja </a:t>
            </a:r>
            <a:r>
              <a:rPr lang="sl-SI" sz="2200" b="1" dirty="0"/>
              <a:t>temeljnih znanj </a:t>
            </a:r>
            <a:r>
              <a:rPr lang="sl-SI" sz="2200" dirty="0"/>
              <a:t>o delovanju gozda in sonaravnega gospodarjenja z gozdovi v podporo vsem funkcijam gozdov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Raziskave in razvoj za potrebe slovenskega gozda in gozdarstva –za potrebe </a:t>
            </a:r>
            <a:r>
              <a:rPr lang="sl-SI" sz="2200" b="1" dirty="0" smtClean="0"/>
              <a:t>javne gozdarske </a:t>
            </a:r>
            <a:r>
              <a:rPr lang="sl-SI" sz="2200" b="1" dirty="0" smtClean="0"/>
              <a:t>službe</a:t>
            </a:r>
            <a:r>
              <a:rPr lang="sl-SI" sz="2200" dirty="0" smtClean="0"/>
              <a:t>, npr. bolezni, škodljivci in invazivne tujerodne vrste, ohranjanje gozdnih genskih virov, </a:t>
            </a:r>
            <a:r>
              <a:rPr lang="sl-SI" sz="2200" dirty="0" err="1" smtClean="0"/>
              <a:t>monitoringi</a:t>
            </a:r>
            <a:r>
              <a:rPr lang="sl-SI" sz="2200" dirty="0" smtClean="0"/>
              <a:t> stanja in zdravja gozdov, gozdne inventure, gozdna tehnika </a:t>
            </a:r>
            <a:endParaRPr lang="sl-SI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Raziskave za potrebe državnih obvez in poročanj – </a:t>
            </a:r>
            <a:r>
              <a:rPr lang="sl-SI" sz="2200" b="1" dirty="0" smtClean="0"/>
              <a:t>javna okoljska </a:t>
            </a:r>
            <a:r>
              <a:rPr lang="sl-SI" sz="2200" b="1" dirty="0" smtClean="0"/>
              <a:t>služba</a:t>
            </a:r>
            <a:r>
              <a:rPr lang="sl-SI" sz="2200" dirty="0" smtClean="0"/>
              <a:t> – dinamika ogljika v gozdnih ekosistemih, lesna veriga, (</a:t>
            </a:r>
            <a:r>
              <a:rPr lang="sl-SI" sz="2200" dirty="0" err="1" smtClean="0"/>
              <a:t>dendro</a:t>
            </a:r>
            <a:r>
              <a:rPr lang="sl-SI" sz="2200" dirty="0" smtClean="0"/>
              <a:t>)kronologija in podnebje nekoč in danes,…</a:t>
            </a:r>
            <a:endParaRPr lang="sl-SI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Zahteve po mednarodnem priznavanju in izmenjavi znanj – </a:t>
            </a:r>
            <a:r>
              <a:rPr lang="sl-SI" sz="2200" b="1" dirty="0" smtClean="0"/>
              <a:t>javna raziskovalna služba </a:t>
            </a:r>
            <a:r>
              <a:rPr lang="sl-SI" sz="2200" dirty="0" smtClean="0"/>
              <a:t>-  publiciranje </a:t>
            </a:r>
            <a:r>
              <a:rPr lang="sl-SI" sz="2200" dirty="0" smtClean="0"/>
              <a:t>v mednarodnih revijah, mednarodno sodelovanje in strategije razvoja gozdov, znanja in znanosti o gozdu in gozdarstvu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Pridobivanje virov financiranja v domačih in mednarodnih sistemih – </a:t>
            </a:r>
            <a:r>
              <a:rPr lang="sl-SI" sz="2200" b="1" dirty="0" smtClean="0"/>
              <a:t>sistemi evaluacije znanstvenega dela doma in v tujini </a:t>
            </a:r>
            <a:r>
              <a:rPr lang="sl-SI" sz="2200" b="1" dirty="0" smtClean="0">
                <a:sym typeface="Symbol"/>
              </a:rPr>
              <a:t> vplivajo na sistem znanstvenega publiciranja</a:t>
            </a:r>
            <a:endParaRPr lang="sl-SI" sz="2200" b="1" dirty="0"/>
          </a:p>
        </p:txBody>
      </p:sp>
    </p:spTree>
    <p:extLst>
      <p:ext uri="{BB962C8B-B14F-4D97-AF65-F5344CB8AC3E}">
        <p14:creationId xmlns:p14="http://schemas.microsoft.com/office/powerpoint/2010/main" val="29898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86" y="243531"/>
            <a:ext cx="7922629" cy="778098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Znanstveno publiciranje v gozdarstvu in lesarstvu</a:t>
            </a:r>
            <a:endParaRPr lang="sl-SI" sz="3200" dirty="0"/>
          </a:p>
        </p:txBody>
      </p:sp>
      <p:pic>
        <p:nvPicPr>
          <p:cNvPr id="4" name="Picture 3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11673"/>
              </p:ext>
            </p:extLst>
          </p:nvPr>
        </p:nvGraphicFramePr>
        <p:xfrm>
          <a:off x="251520" y="1340768"/>
          <a:ext cx="43118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94737"/>
              </p:ext>
            </p:extLst>
          </p:nvPr>
        </p:nvGraphicFramePr>
        <p:xfrm>
          <a:off x="4563406" y="1340768"/>
          <a:ext cx="436457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697320"/>
              </p:ext>
            </p:extLst>
          </p:nvPr>
        </p:nvGraphicFramePr>
        <p:xfrm>
          <a:off x="179512" y="3356992"/>
          <a:ext cx="5328592" cy="162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7586" y="34630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Število monografij / poglavij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738420"/>
              </p:ext>
            </p:extLst>
          </p:nvPr>
        </p:nvGraphicFramePr>
        <p:xfrm>
          <a:off x="4499992" y="3356992"/>
          <a:ext cx="4392488" cy="14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45410"/>
              </p:ext>
            </p:extLst>
          </p:nvPr>
        </p:nvGraphicFramePr>
        <p:xfrm>
          <a:off x="179513" y="5013177"/>
          <a:ext cx="8784977" cy="1656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827"/>
                <a:gridCol w="828606"/>
                <a:gridCol w="748392"/>
                <a:gridCol w="644769"/>
                <a:gridCol w="644769"/>
                <a:gridCol w="644769"/>
                <a:gridCol w="644769"/>
                <a:gridCol w="644769"/>
                <a:gridCol w="644769"/>
                <a:gridCol w="644769"/>
                <a:gridCol w="644769"/>
              </a:tblGrid>
              <a:tr h="2656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</a:rPr>
                        <a:t>Bibliometrij</a:t>
                      </a:r>
                      <a:r>
                        <a:rPr lang="sl-SI" sz="1000" u="none" strike="noStrike" dirty="0" smtClean="0">
                          <a:effectLst/>
                        </a:rPr>
                        <a:t>a</a:t>
                      </a:r>
                      <a:r>
                        <a:rPr lang="sv-SE" sz="1000" u="none" strike="noStrike" dirty="0" smtClean="0">
                          <a:effectLst/>
                        </a:rPr>
                        <a:t> </a:t>
                      </a:r>
                      <a:r>
                        <a:rPr lang="sl-SI" sz="1000" u="none" strike="noStrike" dirty="0" smtClean="0">
                          <a:effectLst/>
                        </a:rPr>
                        <a:t>treh </a:t>
                      </a:r>
                      <a:r>
                        <a:rPr lang="sv-SE" sz="1000" u="none" strike="noStrike" dirty="0" smtClean="0">
                          <a:effectLst/>
                        </a:rPr>
                        <a:t>programskih </a:t>
                      </a:r>
                      <a:r>
                        <a:rPr lang="sv-SE" sz="1000" u="none" strike="noStrike" dirty="0">
                          <a:effectLst/>
                        </a:rPr>
                        <a:t>skupin </a:t>
                      </a:r>
                      <a:r>
                        <a:rPr lang="sl-SI" sz="1000" u="none" strike="noStrike" dirty="0" smtClean="0">
                          <a:effectLst/>
                        </a:rPr>
                        <a:t>na področju gozdarstva in lesarstva (2004 – 2014)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</a:tr>
              <a:tr h="3066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none" strike="noStrike" dirty="0" smtClean="0">
                          <a:effectLst/>
                        </a:rPr>
                        <a:t>Podatki iz baze SICRIS na dan 29. 09. 2014</a:t>
                      </a:r>
                      <a:r>
                        <a:rPr lang="sl-SI" sz="900" u="none" strike="noStrike" dirty="0">
                          <a:effectLst/>
                        </a:rPr>
                        <a:t> 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Vodja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 dirty="0" smtClean="0">
                          <a:effectLst/>
                        </a:rPr>
                        <a:t>Točke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A''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A'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A1/2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 dirty="0" smtClean="0">
                          <a:effectLst/>
                        </a:rPr>
                        <a:t>N Cit 10 let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 dirty="0" smtClean="0">
                          <a:effectLst/>
                        </a:rPr>
                        <a:t>Č Cit 10 let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 dirty="0" smtClean="0">
                          <a:effectLst/>
                        </a:rPr>
                        <a:t>Cit / delo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h-index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900" u="none" strike="noStrike">
                          <a:effectLst/>
                        </a:rPr>
                        <a:t>Nh-index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ctr"/>
                </a:tc>
              </a:tr>
              <a:tr h="361265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effectLst/>
                        </a:rPr>
                        <a:t>Gozdna biologija, ekologija in tehnologija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effectLst/>
                        </a:rPr>
                        <a:t>Kraigher Hojka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9802,39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1083.32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4423.89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6006.11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3074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3343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135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29,00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28,00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</a:tr>
              <a:tr h="361265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effectLst/>
                        </a:rPr>
                        <a:t>Gozd, gozdarstvo in obnovljivi viri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effectLst/>
                        </a:rPr>
                        <a:t>Diaci, Jurij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effectLst/>
                        </a:rPr>
                        <a:t>7.366,89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61,28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2.789,42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3.991,92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1113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1.058,00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102,00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18,00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17,00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</a:tr>
              <a:tr h="361265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effectLst/>
                        </a:rPr>
                        <a:t>Les in lignocelulozni kompoziti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effectLst/>
                        </a:rPr>
                        <a:t>Humar Miha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11.473,51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1.477,17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3.591,77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5.586,32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2013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1.725,00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81,00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effectLst/>
                        </a:rPr>
                        <a:t>21,00</a:t>
                      </a:r>
                      <a:endParaRPr lang="sl-SI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effectLst/>
                        </a:rPr>
                        <a:t>21,00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72" marR="6472" marT="647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8" grpId="0">
        <p:bldAsOne/>
      </p:bldGraphic>
      <p:bldP spid="19" grpId="0"/>
      <p:bldGraphic spid="2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153548"/>
            <a:ext cx="7922629" cy="7780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smtClean="0"/>
              <a:t>Znanstveno publiciranje v gozdarstvu in lesarstvu</a:t>
            </a:r>
            <a:endParaRPr lang="sl-SI" sz="3200" dirty="0"/>
          </a:p>
        </p:txBody>
      </p:sp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341593"/>
              </p:ext>
            </p:extLst>
          </p:nvPr>
        </p:nvGraphicFramePr>
        <p:xfrm>
          <a:off x="395536" y="1340768"/>
          <a:ext cx="849694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8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2880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Število publikacij v </a:t>
            </a:r>
            <a:r>
              <a:rPr lang="sl-SI" sz="2000" b="1" dirty="0" err="1" smtClean="0"/>
              <a:t>WoS</a:t>
            </a:r>
            <a:endParaRPr lang="sl-SI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6330280" cy="2880320"/>
          </a:xfrm>
          <a:prstGeom prst="rect">
            <a:avLst/>
          </a:prstGeom>
        </p:spPr>
      </p:pic>
      <p:pic>
        <p:nvPicPr>
          <p:cNvPr id="5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0387" y="154211"/>
            <a:ext cx="7922629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Znanstveno publiciranje v gozdarstvu</a:t>
            </a:r>
          </a:p>
        </p:txBody>
      </p:sp>
      <p:pic>
        <p:nvPicPr>
          <p:cNvPr id="7" name="Picture 6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2" y="1188005"/>
            <a:ext cx="6552057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753" y="1412776"/>
            <a:ext cx="449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Število publikacij v </a:t>
            </a:r>
            <a:r>
              <a:rPr lang="sl-SI" sz="2000" b="1" dirty="0" err="1" smtClean="0"/>
              <a:t>WoS</a:t>
            </a:r>
            <a:r>
              <a:rPr lang="sl-SI" sz="2000" b="1" dirty="0" smtClean="0"/>
              <a:t> &amp; </a:t>
            </a:r>
            <a:r>
              <a:rPr lang="sl-SI" sz="2000" b="1" dirty="0" err="1" smtClean="0"/>
              <a:t>Scopus</a:t>
            </a:r>
            <a:endParaRPr lang="sl-SI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221088"/>
            <a:ext cx="449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Število citatov v </a:t>
            </a:r>
            <a:r>
              <a:rPr lang="sl-SI" sz="2000" b="1" dirty="0" err="1" smtClean="0"/>
              <a:t>WoS</a:t>
            </a:r>
            <a:r>
              <a:rPr lang="sl-SI" sz="2000" b="1" dirty="0" smtClean="0"/>
              <a:t> &amp; </a:t>
            </a:r>
            <a:r>
              <a:rPr lang="sl-SI" sz="2000" b="1" dirty="0" err="1" smtClean="0"/>
              <a:t>Scopus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5318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24396"/>
              </p:ext>
            </p:extLst>
          </p:nvPr>
        </p:nvGraphicFramePr>
        <p:xfrm>
          <a:off x="810197" y="1268760"/>
          <a:ext cx="781167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5576" y="153548"/>
            <a:ext cx="7922629" cy="77809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Znanstveno publiciranje v gozdarstvu in lesarstvu </a:t>
            </a:r>
            <a:br>
              <a:rPr lang="sl-SI" sz="3200" dirty="0" smtClean="0"/>
            </a:br>
            <a:r>
              <a:rPr lang="sl-SI" sz="3200" dirty="0" smtClean="0"/>
              <a:t>- slovenski avtorji v </a:t>
            </a:r>
            <a:r>
              <a:rPr lang="sl-SI" sz="3200" dirty="0" err="1" smtClean="0"/>
              <a:t>WoS</a:t>
            </a:r>
            <a:endParaRPr lang="sl-SI" sz="3200" dirty="0" smtClean="0"/>
          </a:p>
        </p:txBody>
      </p:sp>
      <p:pic>
        <p:nvPicPr>
          <p:cNvPr id="6" name="Picture 5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3200" dirty="0" smtClean="0"/>
              <a:t>Financiranje 4.01 v zadnjih letih</a:t>
            </a:r>
            <a:endParaRPr lang="sl-SI" sz="3200" dirty="0"/>
          </a:p>
        </p:txBody>
      </p:sp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1270"/>
              </p:ext>
            </p:extLst>
          </p:nvPr>
        </p:nvGraphicFramePr>
        <p:xfrm>
          <a:off x="395537" y="1268760"/>
          <a:ext cx="832387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1412776"/>
            <a:ext cx="472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336600"/>
                </a:solidFill>
              </a:rPr>
              <a:t>Št. MR na področju BV leta 2007 36, leta 2014 15</a:t>
            </a:r>
            <a:endParaRPr lang="sl-SI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700" smtClean="0"/>
              <a:t>Financiranje GIS po virih 2002-2014</a:t>
            </a:r>
            <a:r>
              <a:rPr lang="en-US" sz="3200" smtClean="0"/>
              <a:t/>
            </a:r>
            <a:br>
              <a:rPr lang="en-US" sz="3200" smtClean="0"/>
            </a:br>
            <a:endParaRPr lang="sl-SI" sz="3200" dirty="0"/>
          </a:p>
        </p:txBody>
      </p:sp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00210"/>
              </p:ext>
            </p:extLst>
          </p:nvPr>
        </p:nvGraphicFramePr>
        <p:xfrm>
          <a:off x="-17187" y="1665802"/>
          <a:ext cx="9288379" cy="519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205408"/>
              </p:ext>
            </p:extLst>
          </p:nvPr>
        </p:nvGraphicFramePr>
        <p:xfrm>
          <a:off x="179512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54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52" y="230782"/>
            <a:ext cx="8029453" cy="893962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Prihajajoči izzivi in mednarodna vpetost</a:t>
            </a:r>
            <a:endParaRPr lang="sl-SI" sz="3200" dirty="0"/>
          </a:p>
        </p:txBody>
      </p:sp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8721" y="1225689"/>
            <a:ext cx="8749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Veliki ohranjeni in </a:t>
            </a:r>
            <a:r>
              <a:rPr lang="sl-SI" sz="2400" dirty="0" err="1" smtClean="0"/>
              <a:t>biodiverzitetno</a:t>
            </a:r>
            <a:r>
              <a:rPr lang="sl-SI" sz="2400" dirty="0" smtClean="0"/>
              <a:t> pestri gozdni ekosistemi,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Uspešno </a:t>
            </a:r>
            <a:r>
              <a:rPr lang="sl-SI" sz="2400" dirty="0" smtClean="0"/>
              <a:t>sodelovanje prostorsko ustrezne gozdno-načrtovalske prakse in raziskovalne sfere,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Mednarodna vpetost v evropsko gozdarsko raziskovalno in inovacijsko sfero (EUFORIA), sodelovanje v evropskih inštitucijah,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V svetu znana vloga slovenskega gozdarstva v razvoju sistemov dinamičnega ohranjanja sonaravno </a:t>
            </a:r>
            <a:r>
              <a:rPr lang="sl-SI" sz="2400" dirty="0" err="1" smtClean="0"/>
              <a:t>gospodarjenih</a:t>
            </a:r>
            <a:r>
              <a:rPr lang="sl-SI" sz="2400" dirty="0" smtClean="0"/>
              <a:t> gozdov,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Vodilna vloga slovenskih raziskovalcev pri razvoju in implementaciji sistemov </a:t>
            </a:r>
            <a:r>
              <a:rPr lang="sl-SI" sz="2400" dirty="0" err="1" smtClean="0"/>
              <a:t>monitoringov</a:t>
            </a:r>
            <a:r>
              <a:rPr lang="sl-SI" sz="2400" dirty="0" smtClean="0"/>
              <a:t> procesov in </a:t>
            </a:r>
            <a:r>
              <a:rPr lang="sl-SI" sz="2400" dirty="0" err="1" smtClean="0"/>
              <a:t>biodiverzitete</a:t>
            </a:r>
            <a:r>
              <a:rPr lang="sl-SI" sz="24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/>
              <a:t>Sodobne laboratorijske, metodološke in človeške – znanstvene kapacitete,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/>
              <a:t>So temelji za  razvoj in priznanje znanosti in znanja o gozdu, gozdarstvu in lesarstvu v Sloveniji,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 smtClean="0"/>
              <a:t>V kolikor bo gozdu, gozdarstvu in lesarstvu priznano mesto, ali vsaj omemba, v strateških dokumentih razvoja Slovenije.  </a:t>
            </a:r>
            <a:endParaRPr lang="sl-SI" sz="2400" dirty="0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52" y="1225688"/>
            <a:ext cx="1052240" cy="13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" y="129555"/>
            <a:ext cx="2109295" cy="128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" y="1709315"/>
            <a:ext cx="2506663" cy="3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6" y="3429000"/>
            <a:ext cx="1421827" cy="11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6" y="2098400"/>
            <a:ext cx="169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6" y="2653925"/>
            <a:ext cx="24923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24" y="3429000"/>
            <a:ext cx="1234069" cy="120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6" y="4900887"/>
            <a:ext cx="5659141" cy="6916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108" y="5912888"/>
            <a:ext cx="2689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>
                <a:solidFill>
                  <a:srgbClr val="336600"/>
                </a:solidFill>
              </a:rPr>
              <a:t>LIFE13 ENV/SI/000148 </a:t>
            </a:r>
            <a:r>
              <a:rPr lang="sl-SI" sz="1600" i="1" dirty="0">
                <a:solidFill>
                  <a:srgbClr val="336600"/>
                </a:solidFill>
              </a:rPr>
              <a:t>  </a:t>
            </a:r>
            <a:endParaRPr lang="sl-SI" sz="1600" dirty="0">
              <a:solidFill>
                <a:srgbClr val="336600"/>
              </a:solidFill>
            </a:endParaRPr>
          </a:p>
        </p:txBody>
      </p:sp>
      <p:pic>
        <p:nvPicPr>
          <p:cNvPr id="10" name="Picture 6" descr="image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8" y="4900886"/>
            <a:ext cx="1276563" cy="9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9555"/>
            <a:ext cx="2594662" cy="1283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4593" y="1639958"/>
            <a:ext cx="531102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336600"/>
                </a:solidFill>
              </a:rPr>
              <a:t>Zahvale: </a:t>
            </a:r>
          </a:p>
          <a:p>
            <a:r>
              <a:rPr lang="sl-SI" sz="2800" b="1" dirty="0" smtClean="0">
                <a:solidFill>
                  <a:srgbClr val="336600"/>
                </a:solidFill>
              </a:rPr>
              <a:t>SAZU  za organizacijo in podporo</a:t>
            </a:r>
          </a:p>
          <a:p>
            <a:r>
              <a:rPr lang="sl-SI" sz="2800" b="1" dirty="0" smtClean="0">
                <a:solidFill>
                  <a:srgbClr val="336600"/>
                </a:solidFill>
              </a:rPr>
              <a:t>gozdu, gozdarstvu in lesarstvu</a:t>
            </a:r>
            <a:endParaRPr lang="sl-SI" sz="2800" b="1" dirty="0">
              <a:solidFill>
                <a:srgbClr val="33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874" y="129555"/>
            <a:ext cx="274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336600"/>
                </a:solidFill>
              </a:rPr>
              <a:t>Hvala za pozornost!</a:t>
            </a:r>
            <a:endParaRPr lang="sl-SI" sz="2400" b="1" dirty="0">
              <a:solidFill>
                <a:srgbClr val="33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4592" y="5575760"/>
            <a:ext cx="529330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336600"/>
                </a:solidFill>
              </a:rPr>
              <a:t>Trajanje: 1.7.2014 – </a:t>
            </a:r>
            <a:r>
              <a:rPr lang="sl-SI" dirty="0" smtClean="0">
                <a:solidFill>
                  <a:srgbClr val="336600"/>
                </a:solidFill>
              </a:rPr>
              <a:t>30.6.2020</a:t>
            </a:r>
          </a:p>
          <a:p>
            <a:r>
              <a:rPr lang="sl-SI" dirty="0" smtClean="0">
                <a:solidFill>
                  <a:srgbClr val="336600"/>
                </a:solidFill>
              </a:rPr>
              <a:t>6 partnerjev iz 3 držav + eksperti SEE in EUFORGEN</a:t>
            </a:r>
            <a:endParaRPr lang="sl-SI" dirty="0">
              <a:solidFill>
                <a:srgbClr val="336600"/>
              </a:solidFill>
            </a:endParaRPr>
          </a:p>
          <a:p>
            <a:r>
              <a:rPr lang="sl-SI" dirty="0">
                <a:solidFill>
                  <a:srgbClr val="336600"/>
                </a:solidFill>
              </a:rPr>
              <a:t>Vrednost projekta: 5,48 M EUR</a:t>
            </a:r>
          </a:p>
          <a:p>
            <a:r>
              <a:rPr lang="sl-SI" dirty="0">
                <a:solidFill>
                  <a:srgbClr val="336600"/>
                </a:solidFill>
              </a:rPr>
              <a:t>Prispevek EU: 2,73 M </a:t>
            </a:r>
            <a:r>
              <a:rPr lang="sl-SI" dirty="0" smtClean="0">
                <a:solidFill>
                  <a:srgbClr val="336600"/>
                </a:solidFill>
              </a:rPr>
              <a:t>EUR</a:t>
            </a:r>
            <a:endParaRPr lang="sl-SI" dirty="0">
              <a:solidFill>
                <a:srgbClr val="336600"/>
              </a:solidFill>
            </a:endParaRPr>
          </a:p>
        </p:txBody>
      </p:sp>
      <p:pic>
        <p:nvPicPr>
          <p:cNvPr id="15" name="Picture 14" descr="C:\Users\hojkak\AppData\Local\Microsoft\Windows\Temporary Internet Files\Content.Outlook\9D7L8FPJ\Silva Slovenica_w name_Brown (2).t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98" y="4134954"/>
            <a:ext cx="1946590" cy="48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7" descr="Sci_Vie_LOGO_2c3_Green.t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36994" y="3392583"/>
            <a:ext cx="772912" cy="742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76874" y="3429000"/>
            <a:ext cx="326055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336600"/>
                </a:solidFill>
              </a:rPr>
              <a:t>Trajanje: </a:t>
            </a:r>
            <a:r>
              <a:rPr lang="sl-SI" dirty="0" smtClean="0">
                <a:solidFill>
                  <a:srgbClr val="336600"/>
                </a:solidFill>
              </a:rPr>
              <a:t>1.10.2012 </a:t>
            </a:r>
            <a:r>
              <a:rPr lang="sl-SI" dirty="0">
                <a:solidFill>
                  <a:srgbClr val="336600"/>
                </a:solidFill>
              </a:rPr>
              <a:t>– </a:t>
            </a:r>
            <a:r>
              <a:rPr lang="sl-SI" dirty="0" smtClean="0">
                <a:solidFill>
                  <a:srgbClr val="336600"/>
                </a:solidFill>
              </a:rPr>
              <a:t>30.3.2016</a:t>
            </a:r>
          </a:p>
          <a:p>
            <a:r>
              <a:rPr lang="sl-SI" dirty="0">
                <a:solidFill>
                  <a:srgbClr val="336600"/>
                </a:solidFill>
              </a:rPr>
              <a:t>P</a:t>
            </a:r>
            <a:r>
              <a:rPr lang="sl-SI" dirty="0" smtClean="0">
                <a:solidFill>
                  <a:srgbClr val="336600"/>
                </a:solidFill>
              </a:rPr>
              <a:t>artner: GIS + 8 podpornih CP</a:t>
            </a:r>
            <a:endParaRPr lang="sl-SI" dirty="0">
              <a:solidFill>
                <a:srgbClr val="336600"/>
              </a:solidFill>
            </a:endParaRPr>
          </a:p>
          <a:p>
            <a:r>
              <a:rPr lang="sl-SI" dirty="0">
                <a:solidFill>
                  <a:srgbClr val="336600"/>
                </a:solidFill>
              </a:rPr>
              <a:t>Vrednost projekta: </a:t>
            </a:r>
            <a:r>
              <a:rPr lang="sl-SI" dirty="0" smtClean="0">
                <a:solidFill>
                  <a:srgbClr val="336600"/>
                </a:solidFill>
              </a:rPr>
              <a:t>2,9 </a:t>
            </a:r>
            <a:r>
              <a:rPr lang="sl-SI" dirty="0">
                <a:solidFill>
                  <a:srgbClr val="336600"/>
                </a:solidFill>
              </a:rPr>
              <a:t>M EUR</a:t>
            </a:r>
          </a:p>
          <a:p>
            <a:r>
              <a:rPr lang="sl-SI" dirty="0">
                <a:solidFill>
                  <a:srgbClr val="336600"/>
                </a:solidFill>
              </a:rPr>
              <a:t>Prispevek EU: </a:t>
            </a:r>
            <a:r>
              <a:rPr lang="sl-SI" dirty="0" smtClean="0">
                <a:solidFill>
                  <a:srgbClr val="336600"/>
                </a:solidFill>
              </a:rPr>
              <a:t>100% </a:t>
            </a:r>
            <a:endParaRPr lang="sl-SI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6"/>
            <a:ext cx="8229600" cy="1080118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Slovenski gozd in gozdarstvo</a:t>
            </a:r>
            <a:endParaRPr lang="sl-SI" sz="3200" b="1" dirty="0"/>
          </a:p>
        </p:txBody>
      </p:sp>
      <p:pic>
        <p:nvPicPr>
          <p:cNvPr id="6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Picture 9" descr="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97606"/>
            <a:ext cx="6934070" cy="452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3622" y="63484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/>
              <a:t>GIS 2001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2811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 err="1" smtClean="0"/>
              <a:t>Biodiverzitetno</a:t>
            </a:r>
            <a:r>
              <a:rPr lang="sl-SI" sz="2400" b="1" dirty="0" smtClean="0"/>
              <a:t> vroči pas Evrope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 smtClean="0"/>
              <a:t>Blizu 60% površine Slovenije, </a:t>
            </a:r>
            <a:r>
              <a:rPr lang="en-US" altLang="sl-SI" sz="2400" b="1" dirty="0"/>
              <a:t>232x10</a:t>
            </a:r>
            <a:r>
              <a:rPr lang="en-US" altLang="sl-SI" sz="2400" b="1" baseline="30000" dirty="0"/>
              <a:t>6</a:t>
            </a:r>
            <a:r>
              <a:rPr lang="en-US" altLang="sl-SI" sz="2400" b="1" dirty="0"/>
              <a:t> </a:t>
            </a:r>
            <a:r>
              <a:rPr lang="en-US" altLang="sl-SI" sz="2400" b="1" dirty="0" smtClean="0"/>
              <a:t>m</a:t>
            </a:r>
            <a:r>
              <a:rPr lang="en-US" altLang="sl-SI" sz="2400" b="1" baseline="30000" dirty="0" smtClean="0"/>
              <a:t>3</a:t>
            </a:r>
            <a:r>
              <a:rPr lang="sl-SI" altLang="sl-SI" sz="2400" b="1" baseline="30000" dirty="0" smtClean="0"/>
              <a:t> </a:t>
            </a:r>
            <a:r>
              <a:rPr lang="sl-SI" altLang="sl-SI" sz="2400" b="1" dirty="0" smtClean="0"/>
              <a:t>lesne zaloge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 smtClean="0"/>
              <a:t>3300 vrst rastlin, 330 lesnih, 75 vrst gozdnega drevja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 smtClean="0"/>
              <a:t>87% gozdov naravno sestavo drevesnih vrst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 smtClean="0"/>
              <a:t>Gozdovi – veliki ohranjeni ekosistemi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2300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196752"/>
            <a:ext cx="885666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30000"/>
                  </a:srgbClr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 sz="2000" dirty="0" smtClean="0"/>
              <a:t>Trajnostno gospodarjenje je tradicionalno vgrajeno v koncept slovenskega gozdarstva (Gozdni redi od 15. st. dalje, npr. GR Marije Terezije 1774)</a:t>
            </a:r>
          </a:p>
          <a:p>
            <a:pPr>
              <a:lnSpc>
                <a:spcPct val="80000"/>
              </a:lnSpc>
            </a:pPr>
            <a:r>
              <a:rPr lang="sl-SI" altLang="sl-SI" sz="2000" dirty="0" smtClean="0"/>
              <a:t>Temeljni zakon o gozdovih (1961; 1974); Zakon o gozdovih (1993); ZGRM (2002)</a:t>
            </a:r>
          </a:p>
          <a:p>
            <a:pPr>
              <a:lnSpc>
                <a:spcPct val="80000"/>
              </a:lnSpc>
            </a:pPr>
            <a:r>
              <a:rPr lang="sl-SI" altLang="sl-SI" sz="2000" dirty="0"/>
              <a:t>Program razvoja gozdov (1996) in Resolucija o Nacionalnem gozdnem programu (</a:t>
            </a:r>
            <a:r>
              <a:rPr lang="sl-SI" altLang="sl-SI" sz="2000" dirty="0" err="1"/>
              <a:t>ReNGP</a:t>
            </a:r>
            <a:r>
              <a:rPr lang="sl-SI" altLang="sl-SI" sz="2000" dirty="0"/>
              <a:t>, 2007)</a:t>
            </a:r>
          </a:p>
          <a:p>
            <a:pPr>
              <a:lnSpc>
                <a:spcPct val="80000"/>
              </a:lnSpc>
            </a:pPr>
            <a:r>
              <a:rPr lang="sl-SI" altLang="sl-SI" sz="2000" dirty="0"/>
              <a:t>Strategija ohranjanja biotske raznovrstnosti v Sloveniji (2001/2002: zasnovana na CBD 1992/1996/2011, ZON 1999, ZVNSR 1998/2002 ...)</a:t>
            </a:r>
            <a:r>
              <a:rPr lang="en-US" altLang="sl-SI" sz="2000" dirty="0"/>
              <a:t> </a:t>
            </a:r>
            <a:r>
              <a:rPr lang="sl-SI" altLang="sl-SI" sz="2000" dirty="0"/>
              <a:t>– v obnovi 2014; </a:t>
            </a:r>
          </a:p>
          <a:p>
            <a:pPr>
              <a:lnSpc>
                <a:spcPct val="80000"/>
              </a:lnSpc>
            </a:pPr>
            <a:r>
              <a:rPr lang="sl-SI" altLang="sl-SI" sz="2000" dirty="0" smtClean="0"/>
              <a:t>Okvirna </a:t>
            </a:r>
            <a:r>
              <a:rPr lang="sl-SI" altLang="sl-SI" sz="2000" dirty="0"/>
              <a:t>konvencija Združenih narodov o podnebnih spremembah (</a:t>
            </a:r>
            <a:r>
              <a:rPr lang="sl-SI" altLang="sl-SI" sz="2000" dirty="0" smtClean="0"/>
              <a:t>UNFCCC, 1994), Kjotski protokol (1997</a:t>
            </a:r>
            <a:r>
              <a:rPr lang="sl-SI" altLang="sl-SI" sz="2000" dirty="0"/>
              <a:t>), </a:t>
            </a:r>
            <a:r>
              <a:rPr lang="sl-SI" altLang="sl-SI" sz="2000" dirty="0" smtClean="0"/>
              <a:t>OP TGP (2009 in 2014), Konvencija </a:t>
            </a:r>
            <a:r>
              <a:rPr lang="sl-SI" altLang="sl-SI" sz="2000" dirty="0"/>
              <a:t>o biološki raznovrstnosti </a:t>
            </a:r>
            <a:r>
              <a:rPr lang="sl-SI" altLang="sl-SI" sz="2000" dirty="0" smtClean="0"/>
              <a:t>(1993); aktivnosti FAO </a:t>
            </a:r>
            <a:r>
              <a:rPr lang="sl-SI" altLang="sl-SI" sz="2000" dirty="0"/>
              <a:t>(npr. </a:t>
            </a:r>
            <a:r>
              <a:rPr lang="sl-SI" altLang="sl-SI" sz="2000" dirty="0" smtClean="0"/>
              <a:t>GPA-FGR; </a:t>
            </a:r>
            <a:r>
              <a:rPr lang="sl-SI" altLang="sl-SI" sz="2000" dirty="0" err="1" smtClean="0"/>
              <a:t>SoW</a:t>
            </a:r>
            <a:r>
              <a:rPr lang="sl-SI" altLang="sl-SI" sz="2000" dirty="0" smtClean="0"/>
              <a:t>-FGR; </a:t>
            </a:r>
            <a:r>
              <a:rPr lang="sl-SI" altLang="sl-SI" sz="2000" dirty="0" err="1" smtClean="0"/>
              <a:t>SoW</a:t>
            </a:r>
            <a:r>
              <a:rPr lang="sl-SI" altLang="sl-SI" sz="2000" dirty="0" smtClean="0"/>
              <a:t>-BFA);</a:t>
            </a:r>
          </a:p>
          <a:p>
            <a:pPr>
              <a:lnSpc>
                <a:spcPct val="80000"/>
              </a:lnSpc>
            </a:pPr>
            <a:r>
              <a:rPr lang="sl-SI" altLang="sl-SI" sz="2000" dirty="0" smtClean="0"/>
              <a:t>Programi in resolucije Ministrskih konferenc o varovanju gozdov v Evropi (MCPFE – FOREST EUROPE, 1990, 1993, 1998, 2003, 2007, 2011 ), Gozdarska strategija EU in Nova gozdarska strategija EU(1998; 2013), </a:t>
            </a:r>
            <a:r>
              <a:rPr lang="en-US" altLang="sl-SI" sz="2000" dirty="0"/>
              <a:t>Legally Binding Agreement on Forests in </a:t>
            </a:r>
            <a:r>
              <a:rPr lang="en-US" altLang="sl-SI" sz="2000" dirty="0" smtClean="0"/>
              <a:t>Europe</a:t>
            </a:r>
            <a:r>
              <a:rPr lang="sl-SI" altLang="sl-SI" sz="2000" dirty="0" smtClean="0"/>
              <a:t> (2011), EU </a:t>
            </a:r>
            <a:r>
              <a:rPr lang="sl-SI" altLang="sl-SI" sz="2000" dirty="0" err="1" smtClean="0"/>
              <a:t>Adaptation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strategy</a:t>
            </a:r>
            <a:r>
              <a:rPr lang="sl-SI" altLang="sl-SI" sz="2000" dirty="0" smtClean="0"/>
              <a:t> to </a:t>
            </a:r>
            <a:r>
              <a:rPr lang="sl-SI" altLang="sl-SI" sz="2000" dirty="0" err="1" smtClean="0"/>
              <a:t>Climate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Change</a:t>
            </a:r>
            <a:r>
              <a:rPr lang="sl-SI" altLang="sl-SI" sz="2000" dirty="0" smtClean="0"/>
              <a:t> (2013), EU </a:t>
            </a:r>
            <a:r>
              <a:rPr lang="sl-SI" altLang="sl-SI" sz="2000" dirty="0" err="1" smtClean="0"/>
              <a:t>Biodiversity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strategy</a:t>
            </a:r>
            <a:r>
              <a:rPr lang="sl-SI" altLang="sl-SI" sz="2000" dirty="0" smtClean="0"/>
              <a:t> (do 2020), ter izvedbeni programi FE resolucij, npr. EUFORGEN</a:t>
            </a:r>
          </a:p>
          <a:p>
            <a:pPr>
              <a:lnSpc>
                <a:spcPct val="80000"/>
              </a:lnSpc>
            </a:pPr>
            <a:r>
              <a:rPr lang="sl-SI" altLang="sl-SI" sz="2000" dirty="0" smtClean="0"/>
              <a:t>Program razvoja podeželja (RDP) in Kmetijski Sklad za RP (EAFRD; 2013) priporočata, da se „vsaj 30% sredstev nameni za  okoljske vloge gozdov, klimatske spremembe in ohranjanje gozdnih genskih virov“ v MS</a:t>
            </a:r>
          </a:p>
          <a:p>
            <a:pPr>
              <a:lnSpc>
                <a:spcPct val="80000"/>
              </a:lnSpc>
            </a:pPr>
            <a:r>
              <a:rPr lang="sl-SI" altLang="sl-SI" sz="2000" dirty="0" smtClean="0"/>
              <a:t>Strategija pametne specializacije Slovenije (2014?): gozdarstvo in </a:t>
            </a:r>
            <a:r>
              <a:rPr lang="sl-SI" altLang="sl-SI" sz="2000" dirty="0" err="1" smtClean="0"/>
              <a:t>biodiverziteta</a:t>
            </a:r>
            <a:endParaRPr lang="sl-SI" altLang="sl-SI" sz="2000" dirty="0" smtClean="0"/>
          </a:p>
        </p:txBody>
      </p:sp>
      <p:pic>
        <p:nvPicPr>
          <p:cNvPr id="5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44626"/>
            <a:ext cx="7488239" cy="1080118"/>
          </a:xfrm>
        </p:spPr>
        <p:txBody>
          <a:bodyPr>
            <a:noAutofit/>
          </a:bodyPr>
          <a:lstStyle/>
          <a:p>
            <a:r>
              <a:rPr lang="sl-SI" sz="2800" b="1" dirty="0" smtClean="0"/>
              <a:t>Slovenski gozd in gozdarstvo</a:t>
            </a:r>
            <a:br>
              <a:rPr lang="sl-SI" sz="2800" b="1" dirty="0" smtClean="0"/>
            </a:br>
            <a:r>
              <a:rPr lang="sl-SI" sz="2000" b="1" dirty="0" smtClean="0"/>
              <a:t>temelji na trajnostnem </a:t>
            </a:r>
            <a:r>
              <a:rPr lang="sl-SI" sz="2000" b="1" dirty="0" err="1" smtClean="0"/>
              <a:t>mnogonamenskem</a:t>
            </a:r>
            <a:r>
              <a:rPr lang="sl-SI" sz="2000" b="1" dirty="0" smtClean="0"/>
              <a:t> gospodarjenju z gozdovi</a:t>
            </a:r>
            <a:endParaRPr lang="sl-SI" sz="2000" b="1" dirty="0"/>
          </a:p>
        </p:txBody>
      </p:sp>
      <p:pic>
        <p:nvPicPr>
          <p:cNvPr id="6" name="Picture 5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6" y="4934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Klasična področja raziskav v Sloveniji</a:t>
            </a:r>
            <a:br>
              <a:rPr lang="sl-SI" sz="3200" dirty="0" smtClean="0"/>
            </a:br>
            <a:r>
              <a:rPr lang="sl-SI" sz="2800" dirty="0" smtClean="0"/>
              <a:t>sovpadajo z IUFRO klasifikacijo</a:t>
            </a:r>
            <a:endParaRPr lang="sl-S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1188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u="sng" dirty="0" smtClean="0"/>
              <a:t>Glavna področja raziskav: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Gojenje gozdov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Fiziologija in genetika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Gozdna tehnika in organizacija dela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Gozdne inventure, modeliranje in gozdnogospodarsko načrtovanje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Gozdni proizvodi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err="1" smtClean="0"/>
              <a:t>Socio</a:t>
            </a:r>
            <a:r>
              <a:rPr lang="sl-SI" sz="2000" dirty="0" smtClean="0"/>
              <a:t>-demografski vidiki gozdov in gozdarstva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Zdravje gozda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Gozdna ekologija / okolje</a:t>
            </a:r>
            <a:endParaRPr lang="en-US" sz="2000" dirty="0"/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sl-SI" sz="2000" dirty="0" smtClean="0"/>
              <a:t>Gozdna/-</a:t>
            </a:r>
            <a:r>
              <a:rPr lang="sl-SI" sz="2000" dirty="0" err="1" smtClean="0"/>
              <a:t>arska</a:t>
            </a:r>
            <a:r>
              <a:rPr lang="sl-SI" sz="2000" dirty="0" smtClean="0"/>
              <a:t> politika in ekonomika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1966" y="1268760"/>
            <a:ext cx="4368330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u="sng" dirty="0" smtClean="0"/>
              <a:t>Obstoječe posebne delovne skupine:</a:t>
            </a:r>
          </a:p>
          <a:p>
            <a:pPr>
              <a:spcBef>
                <a:spcPts val="300"/>
              </a:spcBef>
            </a:pPr>
            <a:r>
              <a:rPr lang="sl-SI" sz="2000" dirty="0" smtClean="0"/>
              <a:t>Mednarodna gozdarska politika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Viri za prihodnost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Gozd in voda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err="1" smtClean="0"/>
              <a:t>Biodiverziteta</a:t>
            </a:r>
            <a:r>
              <a:rPr lang="sl-SI" sz="2000" dirty="0" smtClean="0"/>
              <a:t> in </a:t>
            </a:r>
            <a:r>
              <a:rPr lang="sl-SI" sz="2000" dirty="0" err="1" smtClean="0"/>
              <a:t>ekosistemske</a:t>
            </a:r>
            <a:r>
              <a:rPr lang="sl-SI" sz="2000" dirty="0" smtClean="0"/>
              <a:t> storitve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Bioenergija gozdov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Gozdovi in klimatske spremembe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Gozdovi za ljudi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Izobraževanje o gozdni znanosti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Tradicionalna znanja v gozdarstvu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sl-SI" sz="2000" dirty="0" smtClean="0"/>
              <a:t>Gozdovi in zdravje ljudi</a:t>
            </a:r>
            <a:endParaRPr lang="en-US" sz="2000" dirty="0"/>
          </a:p>
        </p:txBody>
      </p:sp>
      <p:pic>
        <p:nvPicPr>
          <p:cNvPr id="4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5805264"/>
            <a:ext cx="861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u="sng" dirty="0" smtClean="0"/>
              <a:t>Posebni programi:</a:t>
            </a:r>
            <a:r>
              <a:rPr lang="sl-SI" sz="2000" dirty="0" smtClean="0"/>
              <a:t>  Posebni program za razvoj kapacitet;  </a:t>
            </a:r>
            <a:r>
              <a:rPr lang="sl-SI" sz="2000" dirty="0" err="1" smtClean="0"/>
              <a:t>SilvaVoc</a:t>
            </a:r>
            <a:r>
              <a:rPr lang="sl-SI" sz="2000" dirty="0" smtClean="0"/>
              <a:t> terminologija; Svetovni gozdovi, družba in okolje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26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8752" y="230782"/>
            <a:ext cx="8029453" cy="893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Les in predelava lesa – stanje in smernice</a:t>
            </a:r>
            <a:endParaRPr lang="sl-SI" sz="3200" dirty="0"/>
          </a:p>
        </p:txBody>
      </p:sp>
      <p:pic>
        <p:nvPicPr>
          <p:cNvPr id="4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5074" y="1315801"/>
            <a:ext cx="885666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30000"/>
                  </a:srgbClr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 sz="2400" b="1" dirty="0" smtClean="0"/>
              <a:t>V Sloveniji deluje okoli 850 podjetij na področju lesarstva. </a:t>
            </a:r>
          </a:p>
          <a:p>
            <a:pPr>
              <a:lnSpc>
                <a:spcPct val="80000"/>
              </a:lnSpc>
            </a:pPr>
            <a:r>
              <a:rPr lang="sl-SI" altLang="sl-SI" sz="2400" b="1" dirty="0" smtClean="0"/>
              <a:t>V zadnjih 20 letih je prišlo do velikega prestrukturiranja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Velika podjetja so propadla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Nastalo je več manjših in srednjih podjetij (potrebujejo podporo za razvoj)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Težišče se je iz proizvodnje pohištva preselilo na materiale, gradnjo, rabo lesa v </a:t>
            </a:r>
            <a:r>
              <a:rPr lang="sl-SI" altLang="sl-SI" sz="2000" dirty="0" err="1" smtClean="0"/>
              <a:t>biorafinerijah</a:t>
            </a:r>
            <a:r>
              <a:rPr lang="sl-SI" altLang="sl-SI" sz="2000" dirty="0" smtClean="0"/>
              <a:t>…</a:t>
            </a:r>
          </a:p>
          <a:p>
            <a:pPr lvl="1">
              <a:lnSpc>
                <a:spcPct val="80000"/>
              </a:lnSpc>
            </a:pPr>
            <a:endParaRPr lang="sl-SI" altLang="sl-SI" sz="1800" dirty="0" smtClean="0"/>
          </a:p>
          <a:p>
            <a:pPr>
              <a:lnSpc>
                <a:spcPct val="80000"/>
              </a:lnSpc>
            </a:pPr>
            <a:r>
              <a:rPr lang="sl-SI" altLang="sl-SI" sz="2400" b="1" dirty="0" smtClean="0"/>
              <a:t>Prestrukturiranju je sledilo tudi raziskovalno razvojno delo.</a:t>
            </a:r>
          </a:p>
          <a:p>
            <a:pPr>
              <a:lnSpc>
                <a:spcPct val="80000"/>
              </a:lnSpc>
            </a:pPr>
            <a:r>
              <a:rPr lang="sl-SI" altLang="sl-SI" sz="2400" b="1" dirty="0" smtClean="0"/>
              <a:t>Raziskovalno delo je osredotočeno na: 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Rast in </a:t>
            </a:r>
            <a:r>
              <a:rPr lang="sl-SI" altLang="sl-SI" sz="2000" dirty="0" err="1" smtClean="0"/>
              <a:t>ksilogenezo</a:t>
            </a:r>
            <a:r>
              <a:rPr lang="sl-SI" altLang="sl-SI" sz="2000" dirty="0" smtClean="0"/>
              <a:t>, biološki vzroki kvalitete lesa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Preiskave lesa kot materiala (mehanske lastnosti, odpornost lesa…)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Razvoj novih materialov na osnovi lesa</a:t>
            </a:r>
            <a:r>
              <a:rPr lang="en-US" altLang="sl-SI" sz="2000" dirty="0" smtClean="0"/>
              <a:t> </a:t>
            </a:r>
            <a:r>
              <a:rPr lang="en-US" altLang="sl-SI" sz="2000" dirty="0" err="1" smtClean="0"/>
              <a:t>za</a:t>
            </a:r>
            <a:r>
              <a:rPr lang="en-US" altLang="sl-SI" sz="2000" dirty="0" smtClean="0"/>
              <a:t> </a:t>
            </a:r>
            <a:r>
              <a:rPr lang="en-US" altLang="sl-SI" sz="2000" dirty="0" err="1" smtClean="0"/>
              <a:t>nove</a:t>
            </a:r>
            <a:r>
              <a:rPr lang="en-US" altLang="sl-SI" sz="2000" dirty="0" smtClean="0"/>
              <a:t> </a:t>
            </a:r>
            <a:r>
              <a:rPr lang="en-US" altLang="sl-SI" sz="2000" dirty="0" err="1" smtClean="0"/>
              <a:t>namene</a:t>
            </a:r>
            <a:r>
              <a:rPr lang="en-US" altLang="sl-SI" sz="2000" dirty="0" smtClean="0"/>
              <a:t> </a:t>
            </a:r>
            <a:r>
              <a:rPr lang="en-US" altLang="sl-SI" sz="2000" dirty="0" err="1" smtClean="0"/>
              <a:t>uporabe</a:t>
            </a:r>
            <a:r>
              <a:rPr lang="en-US" altLang="sl-SI" sz="2000" dirty="0" smtClean="0"/>
              <a:t>. </a:t>
            </a:r>
            <a:r>
              <a:rPr lang="sl-SI" altLang="sl-SI" sz="2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 dirty="0" smtClean="0"/>
              <a:t>Les kot vir dragocenih kemikalij in surovin (prehranska dopolnila, </a:t>
            </a:r>
            <a:r>
              <a:rPr lang="sl-SI" altLang="sl-SI" sz="2000" dirty="0" err="1" smtClean="0"/>
              <a:t>nanoceluloza</a:t>
            </a:r>
            <a:r>
              <a:rPr lang="sl-SI" altLang="sl-SI" sz="2000" dirty="0" smtClean="0"/>
              <a:t>…)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l-SI" altLang="sl-SI" sz="1800" dirty="0" smtClean="0"/>
          </a:p>
          <a:p>
            <a:pPr lvl="1">
              <a:lnSpc>
                <a:spcPct val="80000"/>
              </a:lnSpc>
            </a:pPr>
            <a:endParaRPr lang="sl-SI" altLang="sl-SI" sz="1800" dirty="0" smtClean="0"/>
          </a:p>
        </p:txBody>
      </p:sp>
    </p:spTree>
    <p:extLst>
      <p:ext uri="{BB962C8B-B14F-4D97-AF65-F5344CB8AC3E}">
        <p14:creationId xmlns:p14="http://schemas.microsoft.com/office/powerpoint/2010/main" val="26418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274638"/>
            <a:ext cx="7931224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Gozd in les </a:t>
            </a:r>
            <a:r>
              <a:rPr lang="sl-SI" sz="3200" dirty="0" smtClean="0"/>
              <a:t>sta </a:t>
            </a:r>
            <a:r>
              <a:rPr lang="sl-SI" sz="3200" dirty="0" smtClean="0"/>
              <a:t>strateški prioriteti Slovenije</a:t>
            </a:r>
            <a:endParaRPr lang="sl-SI" sz="3200" dirty="0"/>
          </a:p>
        </p:txBody>
      </p:sp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6822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Gozd je osnovna značilnost Slovenije, zagotavlja vrsto proizvodnih, okoljskih, </a:t>
            </a:r>
            <a:r>
              <a:rPr lang="sl-SI" dirty="0" err="1" smtClean="0"/>
              <a:t>biodiverzitetnih</a:t>
            </a:r>
            <a:r>
              <a:rPr lang="sl-SI" dirty="0" smtClean="0"/>
              <a:t>, socialnih funkcij</a:t>
            </a:r>
          </a:p>
          <a:p>
            <a:r>
              <a:rPr lang="sl-SI" dirty="0" smtClean="0"/>
              <a:t>Ogrožajo ga biotski in abiotski dejavniki okolja, predvsem pa antropogeno pogojeni stresi in motnje: </a:t>
            </a:r>
          </a:p>
          <a:p>
            <a:pPr lvl="1"/>
            <a:r>
              <a:rPr lang="sl-SI" dirty="0" smtClean="0"/>
              <a:t>klimatske spremembe in onesnaževanje prvin okolja; </a:t>
            </a:r>
          </a:p>
          <a:p>
            <a:pPr lvl="1"/>
            <a:r>
              <a:rPr lang="sl-SI" dirty="0" smtClean="0"/>
              <a:t>urbanizacija; </a:t>
            </a:r>
          </a:p>
          <a:p>
            <a:pPr lvl="1"/>
            <a:r>
              <a:rPr lang="sl-SI" dirty="0" smtClean="0"/>
              <a:t>požari</a:t>
            </a:r>
            <a:r>
              <a:rPr lang="sl-SI" dirty="0"/>
              <a:t>, krčitve in fragmentacija gozdov</a:t>
            </a:r>
            <a:r>
              <a:rPr lang="sl-SI" dirty="0" smtClean="0"/>
              <a:t>; </a:t>
            </a:r>
          </a:p>
          <a:p>
            <a:pPr lvl="1"/>
            <a:r>
              <a:rPr lang="sl-SI" dirty="0" smtClean="0"/>
              <a:t>izgube </a:t>
            </a:r>
            <a:r>
              <a:rPr lang="sl-SI" dirty="0"/>
              <a:t>habitatov</a:t>
            </a:r>
            <a:r>
              <a:rPr lang="sl-SI" dirty="0" smtClean="0"/>
              <a:t>; </a:t>
            </a:r>
          </a:p>
          <a:p>
            <a:pPr lvl="1"/>
            <a:r>
              <a:rPr lang="sl-SI" dirty="0" smtClean="0"/>
              <a:t>invazivne tujerodne vrste; </a:t>
            </a:r>
          </a:p>
          <a:p>
            <a:pPr lvl="1"/>
            <a:r>
              <a:rPr lang="sl-SI" dirty="0" smtClean="0"/>
              <a:t>nenadzorovana </a:t>
            </a:r>
            <a:r>
              <a:rPr lang="sl-SI" dirty="0"/>
              <a:t>uporaba gozdnega </a:t>
            </a:r>
            <a:r>
              <a:rPr lang="sl-SI" dirty="0" smtClean="0"/>
              <a:t>semena in sadik; </a:t>
            </a:r>
          </a:p>
          <a:p>
            <a:pPr lvl="1"/>
            <a:r>
              <a:rPr lang="sl-SI" dirty="0" smtClean="0"/>
              <a:t>izginevanje </a:t>
            </a:r>
            <a:r>
              <a:rPr lang="sl-SI" dirty="0"/>
              <a:t>in izguba krajevnih ras in avtohtonih populacij</a:t>
            </a:r>
            <a:r>
              <a:rPr lang="sl-SI" dirty="0" smtClean="0"/>
              <a:t>;</a:t>
            </a:r>
          </a:p>
          <a:p>
            <a:pPr lvl="1"/>
            <a:r>
              <a:rPr lang="sl-SI" dirty="0" smtClean="0"/>
              <a:t>neustrezna raba težke mehanizacije, degradacija tal,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70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664072" cy="483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5423"/>
            <a:ext cx="3936866" cy="32217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234900" cy="850106"/>
          </a:xfrm>
        </p:spPr>
        <p:txBody>
          <a:bodyPr>
            <a:noAutofit/>
          </a:bodyPr>
          <a:lstStyle/>
          <a:p>
            <a:r>
              <a:rPr lang="sl-SI" sz="3200" dirty="0" smtClean="0"/>
              <a:t>Področja in zahteve zadnjih 20 let:</a:t>
            </a:r>
            <a:br>
              <a:rPr lang="sl-SI" sz="3200" dirty="0" smtClean="0"/>
            </a:br>
            <a:r>
              <a:rPr lang="sl-SI" sz="3000" dirty="0" smtClean="0"/>
              <a:t>Viri in ponori C v svetu</a:t>
            </a:r>
            <a:endParaRPr lang="sl-SI" sz="3000" dirty="0"/>
          </a:p>
        </p:txBody>
      </p:sp>
      <p:sp>
        <p:nvSpPr>
          <p:cNvPr id="12" name="Right Arrow 11"/>
          <p:cNvSpPr/>
          <p:nvPr/>
        </p:nvSpPr>
        <p:spPr>
          <a:xfrm>
            <a:off x="4312247" y="4141923"/>
            <a:ext cx="547785" cy="4571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403648" y="4164782"/>
            <a:ext cx="29085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Izmerjene vrednosti CO</a:t>
            </a:r>
            <a:r>
              <a:rPr lang="sl-SI" baseline="-25000" dirty="0" smtClean="0"/>
              <a:t>2</a:t>
            </a:r>
            <a:r>
              <a:rPr lang="sl-SI" dirty="0" smtClean="0"/>
              <a:t> v atmosferi</a:t>
            </a:r>
            <a:endParaRPr lang="sl-SI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460692"/>
              </p:ext>
            </p:extLst>
          </p:nvPr>
        </p:nvGraphicFramePr>
        <p:xfrm>
          <a:off x="5940152" y="1303080"/>
          <a:ext cx="3384376" cy="178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" y="1268760"/>
            <a:ext cx="69170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0" y="5956028"/>
            <a:ext cx="8846092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200" b="1" dirty="0" smtClean="0">
                <a:solidFill>
                  <a:srgbClr val="336600"/>
                </a:solidFill>
              </a:rPr>
              <a:t>Gozdni ekosistemi pomembno prispevajo k dinamiki C –  procese uravnavajo kompleksni in občutljivi odnosi v združbah organizmov  v njih</a:t>
            </a:r>
            <a:endParaRPr lang="sl-SI" sz="2200" b="1" dirty="0">
              <a:solidFill>
                <a:srgbClr val="33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521500"/>
              </p:ext>
            </p:extLst>
          </p:nvPr>
        </p:nvGraphicFramePr>
        <p:xfrm>
          <a:off x="5663071" y="3392736"/>
          <a:ext cx="3354213" cy="223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Slide" r:id="rId9" imgW="4443882" imgH="2962517" progId="PowerPoint.Slide.8">
                  <p:embed/>
                </p:oleObj>
              </mc:Choice>
              <mc:Fallback>
                <p:oleObj name="Slide" r:id="rId9" imgW="4443882" imgH="296251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071" y="3392736"/>
                        <a:ext cx="3354213" cy="22361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4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Graphic spid="15" grpId="0">
        <p:bldAsOne/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6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itle 7"/>
          <p:cNvSpPr txBox="1">
            <a:spLocks/>
          </p:cNvSpPr>
          <p:nvPr/>
        </p:nvSpPr>
        <p:spPr>
          <a:xfrm>
            <a:off x="1187624" y="154211"/>
            <a:ext cx="62349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Gozdni ekosistemi so odvisni od biotske pestrosti</a:t>
            </a:r>
            <a:endParaRPr lang="sl-SI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" y="0"/>
            <a:ext cx="7188819" cy="66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17" y="9235"/>
            <a:ext cx="1847678" cy="264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96322" y="2924944"/>
            <a:ext cx="18283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Kompleksnost odnosov in procesov v gozdnih tleh  </a:t>
            </a:r>
            <a:r>
              <a:rPr lang="sl-SI" sz="2000" dirty="0" smtClean="0"/>
              <a:t>je slabo raziskano področje - stičišče  </a:t>
            </a:r>
            <a:r>
              <a:rPr lang="sl-SI" sz="2000" dirty="0" err="1" smtClean="0"/>
              <a:t>inter</a:t>
            </a:r>
            <a:r>
              <a:rPr lang="sl-SI" sz="2000" dirty="0" smtClean="0"/>
              <a:t>-, </a:t>
            </a:r>
            <a:r>
              <a:rPr lang="sl-SI" sz="2000" dirty="0" err="1" smtClean="0"/>
              <a:t>multi</a:t>
            </a:r>
            <a:r>
              <a:rPr lang="sl-SI" sz="2000" dirty="0" smtClean="0"/>
              <a:t>- in trans-disciplinarnih raziskav.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10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iforest.link-virtus.de/sites/default/files/logos/innovation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7" y="154211"/>
            <a:ext cx="1276819" cy="7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9365"/>
            <a:ext cx="7560840" cy="850106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Spremljanje ogroženosti &amp; stabilnosti gozdov: razvoj sistema genetskega </a:t>
            </a:r>
            <a:r>
              <a:rPr lang="sl-SI" sz="3200" dirty="0" err="1" smtClean="0"/>
              <a:t>monitoringa</a:t>
            </a:r>
            <a:endParaRPr lang="sl-SI" sz="3200" dirty="0"/>
          </a:p>
        </p:txBody>
      </p:sp>
      <p:pic>
        <p:nvPicPr>
          <p:cNvPr id="4" name="Picture 3" descr="http://euforinno.gozdis.si/_cache/rsklan/elephant/thumb/180x170/struktura_EUFORINNO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7" y="154211"/>
            <a:ext cx="661983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17187" y="1124744"/>
            <a:ext cx="9161187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2483768" y="1313244"/>
            <a:ext cx="40324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smtClean="0"/>
              <a:t>Sposobnosti gozdov na prilagajanje  spremembam v okolju je vse bolj ogrožena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7" y="1985597"/>
            <a:ext cx="3168353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smtClean="0"/>
              <a:t>Najbolj so </a:t>
            </a:r>
            <a:r>
              <a:rPr lang="sl-SI" sz="1600" b="1" dirty="0" smtClean="0"/>
              <a:t>ogrožene vrste in populacije </a:t>
            </a:r>
            <a:r>
              <a:rPr lang="sl-SI" sz="1600" dirty="0" smtClean="0"/>
              <a:t>z majhno genetsko pestrostjo, manj sposobne za disperzijo in z veliko fragmentacijo rastišč.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6" y="3402030"/>
            <a:ext cx="1944218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/>
              <a:t>Genetski </a:t>
            </a:r>
            <a:r>
              <a:rPr lang="sl-SI" sz="1600" b="1" dirty="0" err="1" smtClean="0"/>
              <a:t>monitoring</a:t>
            </a:r>
            <a:r>
              <a:rPr lang="sl-SI" sz="1600" dirty="0" smtClean="0"/>
              <a:t> je sestavni del gospodarjenja z gozdnimi genskimi viri z namenom ohranjanja genetske pestrosti.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23528" y="5445224"/>
            <a:ext cx="3821920" cy="13195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smtClean="0"/>
              <a:t>Z </a:t>
            </a:r>
            <a:r>
              <a:rPr lang="sl-SI" sz="1600" b="1" dirty="0" smtClean="0"/>
              <a:t>genetskim </a:t>
            </a:r>
            <a:r>
              <a:rPr lang="sl-SI" sz="1600" b="1" dirty="0" err="1" smtClean="0"/>
              <a:t>monitoringom</a:t>
            </a:r>
            <a:r>
              <a:rPr lang="sl-SI" sz="1600" b="1" dirty="0" smtClean="0"/>
              <a:t>  </a:t>
            </a:r>
            <a:r>
              <a:rPr lang="sl-SI" sz="1600" dirty="0" smtClean="0"/>
              <a:t>spremljamo spremembe genetske pestrosti populacij gozdnega drevja v času. Je poseben del </a:t>
            </a:r>
            <a:r>
              <a:rPr lang="sl-SI" sz="1600" b="1" dirty="0" err="1" smtClean="0"/>
              <a:t>biomonitoringa</a:t>
            </a:r>
            <a:r>
              <a:rPr lang="sl-SI" sz="1600" dirty="0" smtClean="0"/>
              <a:t>, ki prispeva k ohranjanju biotske pestrosti gozdnih ekosistemov. 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75754" y="1977673"/>
            <a:ext cx="4284477" cy="3118519"/>
            <a:chOff x="2270225" y="1714488"/>
            <a:chExt cx="4284477" cy="3118519"/>
          </a:xfrm>
        </p:grpSpPr>
        <p:sp>
          <p:nvSpPr>
            <p:cNvPr id="18" name="Gleichschenkliges Dreieck 1"/>
            <p:cNvSpPr/>
            <p:nvPr/>
          </p:nvSpPr>
          <p:spPr>
            <a:xfrm>
              <a:off x="2714612" y="2131351"/>
              <a:ext cx="3429024" cy="2228853"/>
            </a:xfrm>
            <a:prstGeom prst="triangle">
              <a:avLst/>
            </a:prstGeom>
            <a:gradFill flip="none" rotWithShape="1">
              <a:gsLst>
                <a:gs pos="0">
                  <a:srgbClr val="CCFF99">
                    <a:shade val="30000"/>
                    <a:satMod val="115000"/>
                  </a:srgbClr>
                </a:gs>
                <a:gs pos="50000">
                  <a:srgbClr val="CCFF99">
                    <a:shade val="67500"/>
                    <a:satMod val="115000"/>
                  </a:srgbClr>
                </a:gs>
                <a:gs pos="100000">
                  <a:srgbClr val="CCFF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cap="small" dirty="0" smtClean="0">
                  <a:solidFill>
                    <a:schemeClr val="tx1"/>
                  </a:solidFill>
                </a:rPr>
                <a:t>Ohranjanje </a:t>
              </a:r>
              <a:r>
                <a:rPr lang="sl-SI" cap="small" dirty="0" err="1" smtClean="0">
                  <a:solidFill>
                    <a:schemeClr val="tx1"/>
                  </a:solidFill>
                </a:rPr>
                <a:t>biodiverzitete</a:t>
              </a:r>
              <a:r>
                <a:rPr lang="sl-SI" cap="small" dirty="0" smtClean="0">
                  <a:solidFill>
                    <a:schemeClr val="tx1"/>
                  </a:solidFill>
                </a:rPr>
                <a:t>: genetske, vrstne, </a:t>
              </a:r>
              <a:r>
                <a:rPr lang="sl-SI" cap="small" dirty="0" err="1" smtClean="0">
                  <a:solidFill>
                    <a:schemeClr val="tx1"/>
                  </a:solidFill>
                </a:rPr>
                <a:t>ekosistemske</a:t>
              </a:r>
              <a:endParaRPr lang="sl-SI" cap="small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cap="small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cap="small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20"/>
            <p:cNvSpPr/>
            <p:nvPr/>
          </p:nvSpPr>
          <p:spPr>
            <a:xfrm>
              <a:off x="4826511" y="3753007"/>
              <a:ext cx="1728191" cy="108000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b="1" dirty="0" smtClean="0">
                  <a:solidFill>
                    <a:schemeClr val="tx1"/>
                  </a:solidFill>
                </a:rPr>
                <a:t>Obstoječi </a:t>
              </a:r>
              <a:r>
                <a:rPr lang="sl-SI" sz="1600" b="1" dirty="0" err="1" smtClean="0">
                  <a:solidFill>
                    <a:schemeClr val="tx1"/>
                  </a:solidFill>
                </a:rPr>
                <a:t>monitoringi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21"/>
            <p:cNvSpPr/>
            <p:nvPr/>
          </p:nvSpPr>
          <p:spPr>
            <a:xfrm>
              <a:off x="2270225" y="3753007"/>
              <a:ext cx="1769693" cy="107950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b="1" dirty="0" smtClean="0">
                  <a:solidFill>
                    <a:schemeClr val="tx1"/>
                  </a:solidFill>
                </a:rPr>
                <a:t>Genetski </a:t>
              </a:r>
              <a:r>
                <a:rPr lang="sl-SI" sz="1600" b="1" dirty="0" err="1" smtClean="0">
                  <a:solidFill>
                    <a:schemeClr val="tx1"/>
                  </a:solidFill>
                </a:rPr>
                <a:t>monitoring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Ellipse 22"/>
            <p:cNvSpPr/>
            <p:nvPr/>
          </p:nvSpPr>
          <p:spPr>
            <a:xfrm>
              <a:off x="3571868" y="1714488"/>
              <a:ext cx="1785950" cy="1080000"/>
            </a:xfrm>
            <a:prstGeom prst="ellipse">
              <a:avLst/>
            </a:prstGeom>
            <a:solidFill>
              <a:srgbClr val="CCFF99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b="1" dirty="0" smtClean="0">
                  <a:solidFill>
                    <a:schemeClr val="tx1"/>
                  </a:solidFill>
                </a:rPr>
                <a:t>Klimatske spremembe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5580112" y="1977673"/>
            <a:ext cx="331236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/>
              <a:t>Genetska variabilnost je del biotske pestrosti</a:t>
            </a:r>
            <a:r>
              <a:rPr lang="sl-SI" sz="1600" dirty="0" smtClean="0"/>
              <a:t>, ki omogoča ohranjanje prilagoditvenega potenciala populacij gozdnega drevja.</a:t>
            </a:r>
            <a:endParaRPr lang="en-US" sz="1600" dirty="0"/>
          </a:p>
        </p:txBody>
      </p:sp>
      <p:sp>
        <p:nvSpPr>
          <p:cNvPr id="14" name="TextBox 5"/>
          <p:cNvSpPr txBox="1"/>
          <p:nvPr/>
        </p:nvSpPr>
        <p:spPr>
          <a:xfrm>
            <a:off x="6815188" y="3186587"/>
            <a:ext cx="2077292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/>
              <a:t>Sistemi </a:t>
            </a:r>
            <a:r>
              <a:rPr lang="sl-SI" sz="1600" b="1" dirty="0" err="1" smtClean="0"/>
              <a:t>monitoringov</a:t>
            </a:r>
            <a:r>
              <a:rPr lang="sl-SI" sz="1600" b="1" dirty="0" smtClean="0"/>
              <a:t> </a:t>
            </a:r>
            <a:r>
              <a:rPr lang="sl-SI" sz="1600" dirty="0" smtClean="0"/>
              <a:t>omogočajo spremljanje sprememb stanja gozdov v času in prostoru glede na stresne dejavnike, in vpogled v vzroke in posledice stresa za gozdne </a:t>
            </a:r>
            <a:r>
              <a:rPr lang="sl-SI" sz="1600" dirty="0"/>
              <a:t>e</a:t>
            </a:r>
            <a:r>
              <a:rPr lang="sl-SI" sz="1600" dirty="0" smtClean="0"/>
              <a:t>kosisteme.</a:t>
            </a:r>
            <a:endParaRPr lang="en-US" sz="1600" dirty="0"/>
          </a:p>
        </p:txBody>
      </p:sp>
      <p:sp>
        <p:nvSpPr>
          <p:cNvPr id="15" name="TextBox 5"/>
          <p:cNvSpPr txBox="1"/>
          <p:nvPr/>
        </p:nvSpPr>
        <p:spPr>
          <a:xfrm>
            <a:off x="4534653" y="5933792"/>
            <a:ext cx="436876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/>
              <a:t>Konvencija o ohranjanju biotske pestrosti </a:t>
            </a:r>
            <a:r>
              <a:rPr lang="en-US" sz="1600" b="1" dirty="0" smtClean="0"/>
              <a:t>(CBD) </a:t>
            </a:r>
            <a:r>
              <a:rPr lang="en-US" sz="1600" dirty="0" smtClean="0"/>
              <a:t>– </a:t>
            </a:r>
            <a:r>
              <a:rPr lang="sl-SI" sz="1600" dirty="0" smtClean="0"/>
              <a:t> predvideva vzpostavitev </a:t>
            </a:r>
            <a:r>
              <a:rPr lang="sl-SI" sz="1600" dirty="0" err="1" smtClean="0"/>
              <a:t>monitoringa</a:t>
            </a:r>
            <a:r>
              <a:rPr lang="sl-SI" sz="1600" dirty="0" smtClean="0"/>
              <a:t> in kontrole sestavin biotske pestrosti. 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29" y="5120300"/>
            <a:ext cx="3370252" cy="4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1382</Words>
  <Application>Microsoft Office PowerPoint</Application>
  <PresentationFormat>On-screen Show (4:3)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Slide</vt:lpstr>
      <vt:lpstr>Znanost in znanje  o gozdu, gozdarstvu in lesarstvu</vt:lpstr>
      <vt:lpstr>Slovenski gozd in gozdarstvo</vt:lpstr>
      <vt:lpstr>Slovenski gozd in gozdarstvo temelji na trajnostnem mnogonamenskem gospodarjenju z gozdovi</vt:lpstr>
      <vt:lpstr>Klasična področja raziskav v Sloveniji sovpadajo z IUFRO klasifikacijo</vt:lpstr>
      <vt:lpstr>PowerPoint Presentation</vt:lpstr>
      <vt:lpstr>PowerPoint Presentation</vt:lpstr>
      <vt:lpstr>Področja in zahteve zadnjih 20 let: Viri in ponori C v svetu</vt:lpstr>
      <vt:lpstr>PowerPoint Presentation</vt:lpstr>
      <vt:lpstr>Spremljanje ogroženosti &amp; stabilnosti gozdov: razvoj sistema genetskega monitoringa</vt:lpstr>
      <vt:lpstr>PowerPoint Presentation</vt:lpstr>
      <vt:lpstr>Znanstveno publiciranje v gozdarstvu in lesarstvu</vt:lpstr>
      <vt:lpstr>PowerPoint Presentation</vt:lpstr>
      <vt:lpstr>PowerPoint Presentation</vt:lpstr>
      <vt:lpstr>PowerPoint Presentation</vt:lpstr>
      <vt:lpstr>Financiranje 4.01 v zadnjih letih</vt:lpstr>
      <vt:lpstr>PowerPoint Presentation</vt:lpstr>
      <vt:lpstr>Prihajajoči izzivi in mednarodna vpetost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Primerjava metod za oceno proizvodnje, biomase in življenjskega obrata ektomikoriznega micelija v gozdnih tleh.</dc:title>
  <dc:creator>Hojka Kraigher</dc:creator>
  <cp:lastModifiedBy>Hojka Kraigher</cp:lastModifiedBy>
  <cp:revision>151</cp:revision>
  <dcterms:created xsi:type="dcterms:W3CDTF">2014-09-19T13:58:15Z</dcterms:created>
  <dcterms:modified xsi:type="dcterms:W3CDTF">2014-10-24T05:57:37Z</dcterms:modified>
</cp:coreProperties>
</file>